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60" r:id="rId5"/>
    <p:sldId id="259" r:id="rId6"/>
    <p:sldId id="283" r:id="rId7"/>
    <p:sldId id="261" r:id="rId8"/>
    <p:sldId id="278" r:id="rId9"/>
    <p:sldId id="281" r:id="rId10"/>
    <p:sldId id="269" r:id="rId11"/>
    <p:sldId id="264" r:id="rId12"/>
    <p:sldId id="270" r:id="rId13"/>
    <p:sldId id="271" r:id="rId14"/>
    <p:sldId id="272" r:id="rId15"/>
    <p:sldId id="273" r:id="rId16"/>
    <p:sldId id="276" r:id="rId17"/>
    <p:sldId id="268" r:id="rId18"/>
    <p:sldId id="277" r:id="rId19"/>
    <p:sldId id="265" r:id="rId20"/>
    <p:sldId id="257" r:id="rId21"/>
    <p:sldId id="28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42" autoAdjust="0"/>
    <p:restoredTop sz="79345" autoAdjust="0"/>
  </p:normalViewPr>
  <p:slideViewPr>
    <p:cSldViewPr snapToGrid="0">
      <p:cViewPr varScale="1">
        <p:scale>
          <a:sx n="102" d="100"/>
          <a:sy n="102"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F9146-D5A4-44D9-9D2C-C4772117671B}"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4AECC-DCFD-4A5A-A0A4-CF84E62FCBCF}" type="slidenum">
              <a:rPr lang="zh-CN" altLang="en-US" smtClean="0"/>
              <a:t>‹#›</a:t>
            </a:fld>
            <a:endParaRPr lang="zh-CN" altLang="en-US"/>
          </a:p>
        </p:txBody>
      </p:sp>
    </p:spTree>
    <p:extLst>
      <p:ext uri="{BB962C8B-B14F-4D97-AF65-F5344CB8AC3E}">
        <p14:creationId xmlns:p14="http://schemas.microsoft.com/office/powerpoint/2010/main" val="357203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30802-342B-EB0D-BB4B-10B1B16744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63F3AC-FDC6-5890-2A1D-D568DEF941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AA7766-60CB-8116-CD63-41621F41D2A6}"/>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SOCIAL MEDIA MARKETING</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Social media feeds: </a:t>
            </a:r>
            <a:r>
              <a:rPr lang="en-US" altLang="zh-CN" dirty="0"/>
              <a:t>Regularly repost guest photos and videos on your hotel's Instagram, Facebook, or TikTok accounts.</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UGC: </a:t>
            </a:r>
          </a:p>
          <a:p>
            <a:pPr marL="628650" lvl="1" indent="-171450">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marL="628650" lvl="1" indent="-171450">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marL="628650" lvl="1" indent="-171450">
              <a:buFont typeface="Arial" panose="020B0604020202020204" pitchFamily="34" charset="0"/>
              <a:buChar char="•"/>
            </a:pPr>
            <a:endParaRPr lang="en-US" altLang="zh-CN" dirty="0"/>
          </a:p>
          <a:p>
            <a:pPr marL="0" lvl="0" indent="0">
              <a:buFont typeface="Arial" panose="020B0604020202020204" pitchFamily="34" charset="0"/>
              <a:buNone/>
            </a:pPr>
            <a:r>
              <a:rPr lang="en-US" altLang="zh-CN" b="1" i="0" dirty="0">
                <a:solidFill>
                  <a:srgbClr val="121212"/>
                </a:solidFill>
                <a:effectLst/>
                <a:latin typeface="Montserrat" panose="020F0502020204030204" pitchFamily="2" charset="0"/>
              </a:rPr>
              <a:t>TAILOR MARKETING EFFORTS</a:t>
            </a:r>
          </a:p>
          <a:p>
            <a:pPr>
              <a:buFont typeface="Arial" panose="020B0604020202020204" pitchFamily="34" charset="0"/>
              <a:buChar char="•"/>
            </a:pPr>
            <a:r>
              <a:rPr lang="en-US" altLang="zh-CN" b="1" i="0" dirty="0">
                <a:solidFill>
                  <a:srgbClr val="121212"/>
                </a:solidFill>
                <a:effectLst/>
                <a:latin typeface="Montserrat" panose="020F0502020204030204" pitchFamily="2" charset="0"/>
              </a:rPr>
              <a:t>Microtargeting:</a:t>
            </a:r>
            <a:r>
              <a:rPr lang="en-US" altLang="zh-CN" b="0" i="0" dirty="0">
                <a:solidFill>
                  <a:srgbClr val="121212"/>
                </a:solidFill>
                <a:effectLst/>
                <a:latin typeface="Montserrat" panose="020F0502020204030204" pitchFamily="2" charset="0"/>
              </a:rPr>
              <a:t> As businesses aim to personalize their marketing efforts, microtargeting has become a key trend in market research in Orlando. This strategy involves collecting detailed data to segment potential customers into smaller, more specific groups, allowing businesses to tailor their messaging and offerings to meet the unique needs of each segment</a:t>
            </a:r>
            <a:r>
              <a:rPr lang="en-US" altLang="zh-CN" b="0" i="0" u="sng" dirty="0">
                <a:solidFill>
                  <a:srgbClr val="121212"/>
                </a:solidFill>
                <a:effectLst/>
                <a:latin typeface="Montserrat" panose="020F0502020204030204" pitchFamily="2" charset="0"/>
              </a:rPr>
              <a:t>. For example: </a:t>
            </a:r>
            <a:r>
              <a:rPr lang="en-US" altLang="zh-CN" b="0" i="0" dirty="0">
                <a:solidFill>
                  <a:srgbClr val="121212"/>
                </a:solidFill>
                <a:effectLst/>
                <a:latin typeface="Montserrat" panose="020F0502020204030204" pitchFamily="2" charset="0"/>
              </a:rPr>
              <a:t>international travelers can be further segmented to:</a:t>
            </a:r>
          </a:p>
          <a:p>
            <a:pPr lvl="1">
              <a:buFont typeface="Arial" panose="020B0604020202020204" pitchFamily="34" charset="0"/>
              <a:buChar char="•"/>
            </a:pPr>
            <a:r>
              <a:rPr lang="en-US" altLang="zh-CN" b="1" dirty="0"/>
              <a:t>Cultural Explorers:</a:t>
            </a:r>
            <a:r>
              <a:rPr lang="en-US" altLang="zh-CN" dirty="0"/>
              <a:t> Travelers from Europe or Asia seeking immersive experiences.</a:t>
            </a:r>
          </a:p>
          <a:p>
            <a:pPr lvl="2">
              <a:buFont typeface="Arial" panose="020B0604020202020204" pitchFamily="34" charset="0"/>
              <a:buChar char="•"/>
            </a:pPr>
            <a:r>
              <a:rPr lang="en-US" altLang="zh-CN" dirty="0"/>
              <a:t>Market proximity to cultural landmarks, museums, and authentic local cuisine.</a:t>
            </a:r>
          </a:p>
          <a:p>
            <a:pPr lvl="1">
              <a:buFont typeface="Arial" panose="020B0604020202020204" pitchFamily="34" charset="0"/>
              <a:buChar char="•"/>
            </a:pPr>
            <a:r>
              <a:rPr lang="en-US" altLang="zh-CN" b="1" dirty="0"/>
              <a:t>Budget-Conscious Backpackers:</a:t>
            </a:r>
            <a:r>
              <a:rPr lang="en-US" altLang="zh-CN" dirty="0"/>
              <a:t> Younger international visitors looking for affordable stays.</a:t>
            </a:r>
          </a:p>
          <a:p>
            <a:pPr lvl="2">
              <a:buFont typeface="Arial" panose="020B0604020202020204" pitchFamily="34" charset="0"/>
              <a:buChar char="•"/>
            </a:pPr>
            <a:r>
              <a:rPr lang="en-US" altLang="zh-CN" dirty="0"/>
              <a:t>Promote shared rooms, discounts for extended stays, and local transportation deals.</a:t>
            </a:r>
          </a:p>
          <a:p>
            <a:pPr lvl="1">
              <a:buFont typeface="Arial" panose="020B0604020202020204" pitchFamily="34" charset="0"/>
              <a:buChar char="•"/>
            </a:pPr>
            <a:r>
              <a:rPr lang="en-US" altLang="zh-CN" b="1" dirty="0"/>
              <a:t>Luxury Travelers:</a:t>
            </a:r>
            <a:r>
              <a:rPr lang="en-US" altLang="zh-CN" dirty="0"/>
              <a:t> High-income individuals seeking exclusivity and top-notch services.</a:t>
            </a:r>
          </a:p>
          <a:p>
            <a:pPr lvl="2">
              <a:buFont typeface="Arial" panose="020B0604020202020204" pitchFamily="34" charset="0"/>
              <a:buChar char="•"/>
            </a:pPr>
            <a:r>
              <a:rPr lang="en-US" altLang="zh-CN" dirty="0"/>
              <a:t>Showcase high-end suites, concierge services, and private tours.</a:t>
            </a:r>
          </a:p>
          <a:p>
            <a:pPr lvl="1">
              <a:buFont typeface="Arial" panose="020B0604020202020204" pitchFamily="34" charset="0"/>
              <a:buChar char="•"/>
            </a:pPr>
            <a:r>
              <a:rPr lang="en-US" altLang="zh-CN" b="1" dirty="0"/>
              <a:t>Frequent Business Travelers:</a:t>
            </a:r>
            <a:r>
              <a:rPr lang="en-US" altLang="zh-CN" dirty="0"/>
              <a:t> Professionals who combine business and leisure (</a:t>
            </a:r>
            <a:r>
              <a:rPr lang="en-US" altLang="zh-CN" dirty="0" err="1"/>
              <a:t>bleisure</a:t>
            </a:r>
            <a:r>
              <a:rPr lang="en-US" altLang="zh-CN" dirty="0"/>
              <a:t>).</a:t>
            </a:r>
          </a:p>
          <a:p>
            <a:pPr lvl="2">
              <a:buFont typeface="Arial" panose="020B0604020202020204" pitchFamily="34" charset="0"/>
              <a:buChar char="•"/>
            </a:pPr>
            <a:r>
              <a:rPr lang="en-US" altLang="zh-CN" dirty="0"/>
              <a:t>Highlight work-friendly amenities and quick access to key business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Montserrat" panose="020F0502020204030204" pitchFamily="2" charset="0"/>
            </a:endParaRPr>
          </a:p>
          <a:p>
            <a:endParaRPr lang="en-US" altLang="zh-CN" b="1" dirty="0"/>
          </a:p>
          <a:p>
            <a:r>
              <a:rPr lang="en-US" altLang="zh-CN" b="1" dirty="0"/>
              <a:t>Encourage Guests to Share Experiences</a:t>
            </a:r>
          </a:p>
          <a:p>
            <a:pPr>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a:buFont typeface="Arial" panose="020B0604020202020204" pitchFamily="34" charset="0"/>
              <a:buChar char="•"/>
            </a:pPr>
            <a:r>
              <a:rPr lang="en-US" altLang="zh-CN" b="1" dirty="0"/>
              <a:t>Social Media Feeds:</a:t>
            </a:r>
            <a:r>
              <a:rPr lang="en-US" altLang="zh-CN" dirty="0"/>
              <a:t> Regularly repost guest photos and videos on your hotel's Instagram, Facebook, or TikTok </a:t>
            </a:r>
            <a:r>
              <a:rPr lang="en-US" altLang="zh-CN" dirty="0" err="1"/>
              <a:t>accounts.Highlight</a:t>
            </a:r>
            <a:r>
              <a:rPr lang="en-US" altLang="zh-CN" dirty="0"/>
              <a:t> different experiences (e.g., dining, spa, pet-friendly features).</a:t>
            </a:r>
          </a:p>
          <a:p>
            <a:pPr>
              <a:buFont typeface="Arial" panose="020B0604020202020204" pitchFamily="34" charset="0"/>
              <a:buChar char="•"/>
            </a:pPr>
            <a:r>
              <a:rPr lang="en-US" altLang="zh-CN" b="1" dirty="0"/>
              <a:t>Website Integration:</a:t>
            </a:r>
            <a:r>
              <a:rPr lang="en-US" altLang="zh-CN" dirty="0"/>
              <a:t> Display UGC galleries on your hotel’s website to show authentic guest </a:t>
            </a:r>
            <a:r>
              <a:rPr lang="en-US" altLang="zh-CN" dirty="0" err="1"/>
              <a:t>experiences.Use</a:t>
            </a:r>
            <a:r>
              <a:rPr lang="en-US" altLang="zh-CN" dirty="0"/>
              <a:t> tools like "Social Wall" to aggregate tagged posts.</a:t>
            </a:r>
          </a:p>
          <a:p>
            <a:pPr>
              <a:buFont typeface="Arial" panose="020B0604020202020204" pitchFamily="34" charset="0"/>
              <a:buChar char="•"/>
            </a:pPr>
            <a:endParaRPr lang="en-US" altLang="zh-CN" dirty="0"/>
          </a:p>
          <a:p>
            <a:pPr>
              <a:buFont typeface="Arial" panose="020B0604020202020204" pitchFamily="34" charset="0"/>
              <a:buNone/>
            </a:pPr>
            <a:r>
              <a:rPr lang="en-US" altLang="zh-CN" dirty="0"/>
              <a:t>Customer Experience 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Social Media </a:t>
            </a:r>
            <a:r>
              <a:rPr lang="en-US" altLang="zh-CN" b="1" dirty="0" err="1"/>
              <a:t>Listening:</a:t>
            </a:r>
            <a:r>
              <a:rPr lang="en-US" altLang="zh-CN" dirty="0" err="1"/>
              <a:t>Monitor</a:t>
            </a:r>
            <a:r>
              <a:rPr lang="en-US" altLang="zh-CN" dirty="0"/>
              <a:t> platforms like Twitter or Instagram for customer sentiment and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Touchpoint-Specific </a:t>
            </a:r>
            <a:r>
              <a:rPr lang="en-US" altLang="zh-CN" b="1" dirty="0" err="1"/>
              <a:t>Surveys:</a:t>
            </a:r>
            <a:r>
              <a:rPr lang="en-US" altLang="zh-CN" dirty="0" err="1"/>
              <a:t>Trigger</a:t>
            </a:r>
            <a:r>
              <a:rPr lang="en-US" altLang="zh-CN" dirty="0"/>
              <a:t> surveys immediately after a customer interaction (e.g., after a hotel stay or call center interaction).</a:t>
            </a:r>
          </a:p>
          <a:p>
            <a:pPr marL="628650" lvl="1" indent="-171450">
              <a:buFont typeface="Arial" panose="020B0604020202020204" pitchFamily="34" charset="0"/>
              <a:buChar char="•"/>
            </a:pPr>
            <a:r>
              <a:rPr lang="en-US" altLang="zh-CN" dirty="0"/>
              <a:t>Identify gaps between customer expectations and actual experiences.</a:t>
            </a:r>
          </a:p>
          <a:p>
            <a:pPr marL="628650" lvl="1" indent="-171450">
              <a:buFont typeface="Arial" panose="020B0604020202020204" pitchFamily="34" charset="0"/>
              <a:buChar char="•"/>
            </a:pPr>
            <a:r>
              <a:rPr lang="en-US" altLang="zh-CN" dirty="0"/>
              <a:t>Installing </a:t>
            </a:r>
            <a:r>
              <a:rPr lang="en-US" altLang="zh-CN" u="sng" dirty="0"/>
              <a:t>kiosks</a:t>
            </a:r>
            <a:r>
              <a:rPr lang="en-US" altLang="zh-CN" dirty="0"/>
              <a:t> (a small, self-service station or booth, typically equipped with a touchscreen, that allows customers to interact with a system to perform specific tasks) in physical locations(e.g., hotel lobby) allows customers to quickly rate their experience or answer specific questions.</a:t>
            </a:r>
          </a:p>
          <a:p>
            <a:endParaRPr lang="zh-CN" altLang="en-US" dirty="0"/>
          </a:p>
        </p:txBody>
      </p:sp>
      <p:sp>
        <p:nvSpPr>
          <p:cNvPr id="4" name="灯片编号占位符 3">
            <a:extLst>
              <a:ext uri="{FF2B5EF4-FFF2-40B4-BE49-F238E27FC236}">
                <a16:creationId xmlns:a16="http://schemas.microsoft.com/office/drawing/2014/main" id="{60D51D30-6C58-B2F9-3035-F552440F925C}"/>
              </a:ext>
            </a:extLst>
          </p:cNvPr>
          <p:cNvSpPr>
            <a:spLocks noGrp="1"/>
          </p:cNvSpPr>
          <p:nvPr>
            <p:ph type="sldNum" sz="quarter" idx="5"/>
          </p:nvPr>
        </p:nvSpPr>
        <p:spPr/>
        <p:txBody>
          <a:bodyPr/>
          <a:lstStyle/>
          <a:p>
            <a:fld id="{5614AECC-DCFD-4A5A-A0A4-CF84E62FCBCF}" type="slidenum">
              <a:rPr lang="zh-CN" altLang="en-US" smtClean="0"/>
              <a:t>1</a:t>
            </a:fld>
            <a:endParaRPr lang="zh-CN" altLang="en-US"/>
          </a:p>
        </p:txBody>
      </p:sp>
    </p:spTree>
    <p:extLst>
      <p:ext uri="{BB962C8B-B14F-4D97-AF65-F5344CB8AC3E}">
        <p14:creationId xmlns:p14="http://schemas.microsoft.com/office/powerpoint/2010/main" val="4124527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67008-6B2D-4654-7965-F3600BAAB7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3F6E1E-5F9B-40DE-044A-C680F7C7CE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305C83-ED7B-205F-C748-853118EE5F6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681742-1660-CE81-607D-91FCECF1FA73}"/>
              </a:ext>
            </a:extLst>
          </p:cNvPr>
          <p:cNvSpPr>
            <a:spLocks noGrp="1"/>
          </p:cNvSpPr>
          <p:nvPr>
            <p:ph type="sldNum" sz="quarter" idx="5"/>
          </p:nvPr>
        </p:nvSpPr>
        <p:spPr/>
        <p:txBody>
          <a:bodyPr/>
          <a:lstStyle/>
          <a:p>
            <a:fld id="{5614AECC-DCFD-4A5A-A0A4-CF84E62FCBCF}" type="slidenum">
              <a:rPr lang="zh-CN" altLang="en-US" smtClean="0"/>
              <a:t>14</a:t>
            </a:fld>
            <a:endParaRPr lang="zh-CN" altLang="en-US"/>
          </a:p>
        </p:txBody>
      </p:sp>
    </p:spTree>
    <p:extLst>
      <p:ext uri="{BB962C8B-B14F-4D97-AF65-F5344CB8AC3E}">
        <p14:creationId xmlns:p14="http://schemas.microsoft.com/office/powerpoint/2010/main" val="387166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86712-0673-D0BC-2294-98DBEBAED0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987773-DA31-E0E3-3017-C8164F507C3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C8E956-841E-C0EB-667C-9674724C9721}"/>
              </a:ext>
            </a:extLst>
          </p:cNvPr>
          <p:cNvSpPr>
            <a:spLocks noGrp="1"/>
          </p:cNvSpPr>
          <p:nvPr>
            <p:ph type="body" idx="1"/>
          </p:nvPr>
        </p:nvSpPr>
        <p:spPr/>
        <p:txBody>
          <a:bodyPr/>
          <a:lstStyle/>
          <a:p>
            <a:r>
              <a:rPr lang="en-US" altLang="zh-CN" dirty="0"/>
              <a:t>We’ve developed a dynamic pricing model for our client resort. Our model consists of several critical variables that are drawn from related reports and articles, to ensure robustness. Within this model, Base Cost serves as the foundation. It is calculated by considering operational expenses. Such as how many employee and their salaries, and daily maintenance cost. For an average size of resort, the base cost is around 175 USD. Profit Margin is added to the base cost to ensure financial health, and for the hotel industry, profit margin is around 20%-30%. And within Orlando, if clients choose to set the resort close to Disney or Universal, the location factor would be higher than average. And the more spas, fine dining, and pools, the higher amenities factor could be. Also, price setting changes with room type and seasonality. </a:t>
            </a:r>
          </a:p>
          <a:p>
            <a:r>
              <a:rPr lang="en-US" altLang="zh-CN" dirty="0"/>
              <a:t>We then developed an algorithm that calculates price automatically. Two examples are shown, by adjusting location, room, and season, prices change, it’s very flexible, so you can see this model is ready for providing our clients with prices their resorts need.</a:t>
            </a:r>
          </a:p>
          <a:p>
            <a:r>
              <a:rPr lang="en-US" altLang="zh-CN" dirty="0"/>
              <a:t>Based on the visualization and pricing model, some recommendations could be provided for our clients. During peak and semi-peak seasons, instead of only raising prices, offer exclusive experiences like special dining packages or themed activities can add unique value to guests. In off-peak seasons, offering "extended stay", room upgrades or meal discounts can help boost bookings. This is also a good way for risk management.</a:t>
            </a:r>
            <a:endParaRPr lang="zh-CN" altLang="en-US" dirty="0"/>
          </a:p>
        </p:txBody>
      </p:sp>
      <p:sp>
        <p:nvSpPr>
          <p:cNvPr id="4" name="灯片编号占位符 3">
            <a:extLst>
              <a:ext uri="{FF2B5EF4-FFF2-40B4-BE49-F238E27FC236}">
                <a16:creationId xmlns:a16="http://schemas.microsoft.com/office/drawing/2014/main" id="{63814507-29FA-EBEB-2079-636BD63C96D5}"/>
              </a:ext>
            </a:extLst>
          </p:cNvPr>
          <p:cNvSpPr>
            <a:spLocks noGrp="1"/>
          </p:cNvSpPr>
          <p:nvPr>
            <p:ph type="sldNum" sz="quarter" idx="5"/>
          </p:nvPr>
        </p:nvSpPr>
        <p:spPr/>
        <p:txBody>
          <a:bodyPr/>
          <a:lstStyle/>
          <a:p>
            <a:fld id="{5614AECC-DCFD-4A5A-A0A4-CF84E62FCBCF}" type="slidenum">
              <a:rPr lang="zh-CN" altLang="en-US" smtClean="0"/>
              <a:t>15</a:t>
            </a:fld>
            <a:endParaRPr lang="zh-CN" altLang="en-US"/>
          </a:p>
        </p:txBody>
      </p:sp>
    </p:spTree>
    <p:extLst>
      <p:ext uri="{BB962C8B-B14F-4D97-AF65-F5344CB8AC3E}">
        <p14:creationId xmlns:p14="http://schemas.microsoft.com/office/powerpoint/2010/main" val="369946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D78E5-CB29-BAA0-832C-C7ACFC38EF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3DE64F-2212-D4F0-8E92-F688284F5F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27BB54-0285-F267-EC1F-5B773A34CD87}"/>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SOCIAL MEDIA MARKETING</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Social media feeds: </a:t>
            </a:r>
            <a:r>
              <a:rPr lang="en-US" altLang="zh-CN" dirty="0"/>
              <a:t>Regularly repost guest photos and videos on your hotel's Instagram, Facebook, or TikTok accounts.</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UGC: </a:t>
            </a:r>
          </a:p>
          <a:p>
            <a:pPr marL="628650" lvl="1" indent="-171450">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marL="628650" lvl="1" indent="-171450">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marL="628650" lvl="1" indent="-171450">
              <a:buFont typeface="Arial" panose="020B0604020202020204" pitchFamily="34" charset="0"/>
              <a:buChar char="•"/>
            </a:pPr>
            <a:endParaRPr lang="en-US" altLang="zh-CN" dirty="0"/>
          </a:p>
          <a:p>
            <a:pPr marL="0" lvl="0" indent="0">
              <a:buFont typeface="Arial" panose="020B0604020202020204" pitchFamily="34" charset="0"/>
              <a:buNone/>
            </a:pPr>
            <a:r>
              <a:rPr lang="en-US" altLang="zh-CN" b="1" i="0" dirty="0">
                <a:solidFill>
                  <a:srgbClr val="121212"/>
                </a:solidFill>
                <a:effectLst/>
                <a:latin typeface="Montserrat" panose="020F0502020204030204" pitchFamily="2" charset="0"/>
              </a:rPr>
              <a:t>TAILOR MARKETING EFFORTS</a:t>
            </a:r>
          </a:p>
          <a:p>
            <a:pPr>
              <a:buFont typeface="Arial" panose="020B0604020202020204" pitchFamily="34" charset="0"/>
              <a:buChar char="•"/>
            </a:pPr>
            <a:r>
              <a:rPr lang="en-US" altLang="zh-CN" b="1" i="0" dirty="0">
                <a:solidFill>
                  <a:srgbClr val="121212"/>
                </a:solidFill>
                <a:effectLst/>
                <a:latin typeface="Montserrat" panose="020F0502020204030204" pitchFamily="2" charset="0"/>
              </a:rPr>
              <a:t>Microtargeting:</a:t>
            </a:r>
            <a:r>
              <a:rPr lang="en-US" altLang="zh-CN" b="0" i="0" dirty="0">
                <a:solidFill>
                  <a:srgbClr val="121212"/>
                </a:solidFill>
                <a:effectLst/>
                <a:latin typeface="Montserrat" panose="020F0502020204030204" pitchFamily="2" charset="0"/>
              </a:rPr>
              <a:t> As businesses aim to personalize their marketing efforts, microtargeting has become a key trend in market research in Orlando. This strategy involves collecting detailed data to segment potential customers into smaller, more specific groups, allowing businesses to tailor their messaging and offerings to meet the unique needs of each segment</a:t>
            </a:r>
            <a:r>
              <a:rPr lang="en-US" altLang="zh-CN" b="0" i="0" u="sng" dirty="0">
                <a:solidFill>
                  <a:srgbClr val="121212"/>
                </a:solidFill>
                <a:effectLst/>
                <a:latin typeface="Montserrat" panose="020F0502020204030204" pitchFamily="2" charset="0"/>
              </a:rPr>
              <a:t>. For example: </a:t>
            </a:r>
            <a:r>
              <a:rPr lang="en-US" altLang="zh-CN" b="0" i="0" dirty="0">
                <a:solidFill>
                  <a:srgbClr val="121212"/>
                </a:solidFill>
                <a:effectLst/>
                <a:latin typeface="Montserrat" panose="020F0502020204030204" pitchFamily="2" charset="0"/>
              </a:rPr>
              <a:t>international travelers can be further segmented to:</a:t>
            </a:r>
          </a:p>
          <a:p>
            <a:pPr lvl="1">
              <a:buFont typeface="Arial" panose="020B0604020202020204" pitchFamily="34" charset="0"/>
              <a:buChar char="•"/>
            </a:pPr>
            <a:r>
              <a:rPr lang="en-US" altLang="zh-CN" b="1" dirty="0"/>
              <a:t>Cultural Explorers:</a:t>
            </a:r>
            <a:r>
              <a:rPr lang="en-US" altLang="zh-CN" dirty="0"/>
              <a:t> Travelers from Europe or Asia seeking immersive experiences.</a:t>
            </a:r>
          </a:p>
          <a:p>
            <a:pPr lvl="2">
              <a:buFont typeface="Arial" panose="020B0604020202020204" pitchFamily="34" charset="0"/>
              <a:buChar char="•"/>
            </a:pPr>
            <a:r>
              <a:rPr lang="en-US" altLang="zh-CN" dirty="0"/>
              <a:t>Market proximity to cultural landmarks, museums, and authentic local cuisine.</a:t>
            </a:r>
          </a:p>
          <a:p>
            <a:pPr lvl="1">
              <a:buFont typeface="Arial" panose="020B0604020202020204" pitchFamily="34" charset="0"/>
              <a:buChar char="•"/>
            </a:pPr>
            <a:r>
              <a:rPr lang="en-US" altLang="zh-CN" b="1" dirty="0"/>
              <a:t>Budget-Conscious Backpackers:</a:t>
            </a:r>
            <a:r>
              <a:rPr lang="en-US" altLang="zh-CN" dirty="0"/>
              <a:t> Younger international visitors looking for affordable stays.</a:t>
            </a:r>
          </a:p>
          <a:p>
            <a:pPr lvl="2">
              <a:buFont typeface="Arial" panose="020B0604020202020204" pitchFamily="34" charset="0"/>
              <a:buChar char="•"/>
            </a:pPr>
            <a:r>
              <a:rPr lang="en-US" altLang="zh-CN" dirty="0"/>
              <a:t>Promote shared rooms, discounts for extended stays, and local transportation deals.</a:t>
            </a:r>
          </a:p>
          <a:p>
            <a:pPr lvl="1">
              <a:buFont typeface="Arial" panose="020B0604020202020204" pitchFamily="34" charset="0"/>
              <a:buChar char="•"/>
            </a:pPr>
            <a:r>
              <a:rPr lang="en-US" altLang="zh-CN" b="1" dirty="0"/>
              <a:t>Luxury Travelers:</a:t>
            </a:r>
            <a:r>
              <a:rPr lang="en-US" altLang="zh-CN" dirty="0"/>
              <a:t> High-income individuals seeking exclusivity and top-notch services.</a:t>
            </a:r>
          </a:p>
          <a:p>
            <a:pPr lvl="2">
              <a:buFont typeface="Arial" panose="020B0604020202020204" pitchFamily="34" charset="0"/>
              <a:buChar char="•"/>
            </a:pPr>
            <a:r>
              <a:rPr lang="en-US" altLang="zh-CN" dirty="0"/>
              <a:t>Showcase high-end suites, concierge services, and private tours.</a:t>
            </a:r>
          </a:p>
          <a:p>
            <a:pPr lvl="1">
              <a:buFont typeface="Arial" panose="020B0604020202020204" pitchFamily="34" charset="0"/>
              <a:buChar char="•"/>
            </a:pPr>
            <a:r>
              <a:rPr lang="en-US" altLang="zh-CN" b="1" dirty="0"/>
              <a:t>Frequent Business Travelers:</a:t>
            </a:r>
            <a:r>
              <a:rPr lang="en-US" altLang="zh-CN" dirty="0"/>
              <a:t> Professionals who combine business and leisure (</a:t>
            </a:r>
            <a:r>
              <a:rPr lang="en-US" altLang="zh-CN" dirty="0" err="1"/>
              <a:t>bleisure</a:t>
            </a:r>
            <a:r>
              <a:rPr lang="en-US" altLang="zh-CN" dirty="0"/>
              <a:t>).</a:t>
            </a:r>
          </a:p>
          <a:p>
            <a:pPr lvl="2">
              <a:buFont typeface="Arial" panose="020B0604020202020204" pitchFamily="34" charset="0"/>
              <a:buChar char="•"/>
            </a:pPr>
            <a:r>
              <a:rPr lang="en-US" altLang="zh-CN" dirty="0"/>
              <a:t>Highlight work-friendly amenities and quick access to key business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Montserrat" panose="020F0502020204030204" pitchFamily="2" charset="0"/>
            </a:endParaRPr>
          </a:p>
          <a:p>
            <a:endParaRPr lang="en-US" altLang="zh-CN" b="1" dirty="0"/>
          </a:p>
          <a:p>
            <a:r>
              <a:rPr lang="en-US" altLang="zh-CN" b="1" dirty="0"/>
              <a:t>Encourage Guests to Share Experiences</a:t>
            </a:r>
          </a:p>
          <a:p>
            <a:pPr>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a:buFont typeface="Arial" panose="020B0604020202020204" pitchFamily="34" charset="0"/>
              <a:buChar char="•"/>
            </a:pPr>
            <a:r>
              <a:rPr lang="en-US" altLang="zh-CN" b="1" dirty="0"/>
              <a:t>Social Media Feeds:</a:t>
            </a:r>
            <a:r>
              <a:rPr lang="en-US" altLang="zh-CN" dirty="0"/>
              <a:t> Regularly repost guest photos and videos on your hotel's Instagram, Facebook, or TikTok </a:t>
            </a:r>
            <a:r>
              <a:rPr lang="en-US" altLang="zh-CN" dirty="0" err="1"/>
              <a:t>accounts.Highlight</a:t>
            </a:r>
            <a:r>
              <a:rPr lang="en-US" altLang="zh-CN" dirty="0"/>
              <a:t> different experiences (e.g., dining, spa, pet-friendly features).</a:t>
            </a:r>
          </a:p>
          <a:p>
            <a:pPr>
              <a:buFont typeface="Arial" panose="020B0604020202020204" pitchFamily="34" charset="0"/>
              <a:buChar char="•"/>
            </a:pPr>
            <a:r>
              <a:rPr lang="en-US" altLang="zh-CN" b="1" dirty="0"/>
              <a:t>Website Integration:</a:t>
            </a:r>
            <a:r>
              <a:rPr lang="en-US" altLang="zh-CN" dirty="0"/>
              <a:t> Display UGC galleries on your hotel’s website to show authentic guest </a:t>
            </a:r>
            <a:r>
              <a:rPr lang="en-US" altLang="zh-CN" dirty="0" err="1"/>
              <a:t>experiences.Use</a:t>
            </a:r>
            <a:r>
              <a:rPr lang="en-US" altLang="zh-CN" dirty="0"/>
              <a:t> tools like "Social Wall" to aggregate tagged posts.</a:t>
            </a:r>
          </a:p>
          <a:p>
            <a:pPr>
              <a:buFont typeface="Arial" panose="020B0604020202020204" pitchFamily="34" charset="0"/>
              <a:buChar char="•"/>
            </a:pPr>
            <a:endParaRPr lang="en-US" altLang="zh-CN" dirty="0"/>
          </a:p>
          <a:p>
            <a:pPr>
              <a:buFont typeface="Arial" panose="020B0604020202020204" pitchFamily="34" charset="0"/>
              <a:buNone/>
            </a:pPr>
            <a:r>
              <a:rPr lang="en-US" altLang="zh-CN" dirty="0"/>
              <a:t>Customer Experience 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Social Media </a:t>
            </a:r>
            <a:r>
              <a:rPr lang="en-US" altLang="zh-CN" b="1" dirty="0" err="1"/>
              <a:t>Listening:</a:t>
            </a:r>
            <a:r>
              <a:rPr lang="en-US" altLang="zh-CN" dirty="0" err="1"/>
              <a:t>Monitor</a:t>
            </a:r>
            <a:r>
              <a:rPr lang="en-US" altLang="zh-CN" dirty="0"/>
              <a:t> platforms like Twitter or Instagram for customer sentiment and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Touchpoint-Specific </a:t>
            </a:r>
            <a:r>
              <a:rPr lang="en-US" altLang="zh-CN" b="1" dirty="0" err="1"/>
              <a:t>Surveys:</a:t>
            </a:r>
            <a:r>
              <a:rPr lang="en-US" altLang="zh-CN" dirty="0" err="1"/>
              <a:t>Trigger</a:t>
            </a:r>
            <a:r>
              <a:rPr lang="en-US" altLang="zh-CN" dirty="0"/>
              <a:t> surveys immediately after a customer interaction (e.g., after a hotel stay or call center interaction).</a:t>
            </a:r>
          </a:p>
          <a:p>
            <a:pPr marL="628650" lvl="1" indent="-171450">
              <a:buFont typeface="Arial" panose="020B0604020202020204" pitchFamily="34" charset="0"/>
              <a:buChar char="•"/>
            </a:pPr>
            <a:r>
              <a:rPr lang="en-US" altLang="zh-CN" dirty="0"/>
              <a:t>Identify gaps between customer expectations and actual experiences.</a:t>
            </a:r>
          </a:p>
          <a:p>
            <a:pPr marL="628650" lvl="1" indent="-171450">
              <a:buFont typeface="Arial" panose="020B0604020202020204" pitchFamily="34" charset="0"/>
              <a:buChar char="•"/>
            </a:pPr>
            <a:r>
              <a:rPr lang="en-US" altLang="zh-CN" dirty="0"/>
              <a:t>Installing </a:t>
            </a:r>
            <a:r>
              <a:rPr lang="en-US" altLang="zh-CN" u="sng" dirty="0"/>
              <a:t>kiosks</a:t>
            </a:r>
            <a:r>
              <a:rPr lang="en-US" altLang="zh-CN" dirty="0"/>
              <a:t> (a small, self-service station or booth, typically equipped with a touchscreen, that allows customers to interact with a system to perform specific tasks) in physical locations(e.g., hotel lobby) allows customers to quickly rate their experience or answer specific questions.</a:t>
            </a:r>
          </a:p>
          <a:p>
            <a:endParaRPr lang="zh-CN" altLang="en-US" dirty="0"/>
          </a:p>
        </p:txBody>
      </p:sp>
      <p:sp>
        <p:nvSpPr>
          <p:cNvPr id="4" name="灯片编号占位符 3">
            <a:extLst>
              <a:ext uri="{FF2B5EF4-FFF2-40B4-BE49-F238E27FC236}">
                <a16:creationId xmlns:a16="http://schemas.microsoft.com/office/drawing/2014/main" id="{1010DFBD-4A18-D61B-E904-57C74F54B065}"/>
              </a:ext>
            </a:extLst>
          </p:cNvPr>
          <p:cNvSpPr>
            <a:spLocks noGrp="1"/>
          </p:cNvSpPr>
          <p:nvPr>
            <p:ph type="sldNum" sz="quarter" idx="5"/>
          </p:nvPr>
        </p:nvSpPr>
        <p:spPr/>
        <p:txBody>
          <a:bodyPr/>
          <a:lstStyle/>
          <a:p>
            <a:fld id="{5614AECC-DCFD-4A5A-A0A4-CF84E62FCBCF}" type="slidenum">
              <a:rPr lang="zh-CN" altLang="en-US" smtClean="0"/>
              <a:t>16</a:t>
            </a:fld>
            <a:endParaRPr lang="zh-CN" altLang="en-US"/>
          </a:p>
        </p:txBody>
      </p:sp>
    </p:spTree>
    <p:extLst>
      <p:ext uri="{BB962C8B-B14F-4D97-AF65-F5344CB8AC3E}">
        <p14:creationId xmlns:p14="http://schemas.microsoft.com/office/powerpoint/2010/main" val="2636937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30802-342B-EB0D-BB4B-10B1B16744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63F3AC-FDC6-5890-2A1D-D568DEF941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AA7766-60CB-8116-CD63-41621F41D2A6}"/>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SOCIAL MEDIA MARKETING</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Social media feeds: </a:t>
            </a:r>
            <a:r>
              <a:rPr lang="en-US" altLang="zh-CN" dirty="0"/>
              <a:t>Regularly repost guest photos and videos on your hotel's Instagram, Facebook, or TikTok accounts.</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UGC: </a:t>
            </a:r>
          </a:p>
          <a:p>
            <a:pPr marL="628650" lvl="1" indent="-171450">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marL="628650" lvl="1" indent="-171450">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marL="628650" lvl="1" indent="-171450">
              <a:buFont typeface="Arial" panose="020B0604020202020204" pitchFamily="34" charset="0"/>
              <a:buChar char="•"/>
            </a:pPr>
            <a:endParaRPr lang="en-US" altLang="zh-CN" dirty="0"/>
          </a:p>
          <a:p>
            <a:pPr marL="0" lvl="0" indent="0">
              <a:buFont typeface="Arial" panose="020B0604020202020204" pitchFamily="34" charset="0"/>
              <a:buNone/>
            </a:pPr>
            <a:r>
              <a:rPr lang="en-US" altLang="zh-CN" b="1" i="0" dirty="0">
                <a:solidFill>
                  <a:srgbClr val="121212"/>
                </a:solidFill>
                <a:effectLst/>
                <a:latin typeface="Montserrat" panose="020F0502020204030204" pitchFamily="2" charset="0"/>
              </a:rPr>
              <a:t>TAILOR MARKETING EFFORTS</a:t>
            </a:r>
          </a:p>
          <a:p>
            <a:pPr>
              <a:buFont typeface="Arial" panose="020B0604020202020204" pitchFamily="34" charset="0"/>
              <a:buChar char="•"/>
            </a:pPr>
            <a:r>
              <a:rPr lang="en-US" altLang="zh-CN" b="1" i="0" dirty="0">
                <a:solidFill>
                  <a:srgbClr val="121212"/>
                </a:solidFill>
                <a:effectLst/>
                <a:latin typeface="Montserrat" panose="020F0502020204030204" pitchFamily="2" charset="0"/>
              </a:rPr>
              <a:t>Microtargeting:</a:t>
            </a:r>
            <a:r>
              <a:rPr lang="en-US" altLang="zh-CN" b="0" i="0" dirty="0">
                <a:solidFill>
                  <a:srgbClr val="121212"/>
                </a:solidFill>
                <a:effectLst/>
                <a:latin typeface="Montserrat" panose="020F0502020204030204" pitchFamily="2" charset="0"/>
              </a:rPr>
              <a:t> As businesses aim to personalize their marketing efforts, microtargeting has become a key trend in market research in Orlando. This strategy involves collecting detailed data to segment potential customers into smaller, more specific groups, allowing businesses to tailor their messaging and offerings to meet the unique needs of each segment</a:t>
            </a:r>
            <a:r>
              <a:rPr lang="en-US" altLang="zh-CN" b="0" i="0" u="sng" dirty="0">
                <a:solidFill>
                  <a:srgbClr val="121212"/>
                </a:solidFill>
                <a:effectLst/>
                <a:latin typeface="Montserrat" panose="020F0502020204030204" pitchFamily="2" charset="0"/>
              </a:rPr>
              <a:t>. For example: </a:t>
            </a:r>
            <a:r>
              <a:rPr lang="en-US" altLang="zh-CN" b="0" i="0" dirty="0">
                <a:solidFill>
                  <a:srgbClr val="121212"/>
                </a:solidFill>
                <a:effectLst/>
                <a:latin typeface="Montserrat" panose="020F0502020204030204" pitchFamily="2" charset="0"/>
              </a:rPr>
              <a:t>international travelers can be further segmented to:</a:t>
            </a:r>
          </a:p>
          <a:p>
            <a:pPr lvl="1">
              <a:buFont typeface="Arial" panose="020B0604020202020204" pitchFamily="34" charset="0"/>
              <a:buChar char="•"/>
            </a:pPr>
            <a:r>
              <a:rPr lang="en-US" altLang="zh-CN" b="1" dirty="0"/>
              <a:t>Cultural Explorers:</a:t>
            </a:r>
            <a:r>
              <a:rPr lang="en-US" altLang="zh-CN" dirty="0"/>
              <a:t> Travelers from Europe or Asia seeking immersive experiences.</a:t>
            </a:r>
          </a:p>
          <a:p>
            <a:pPr lvl="2">
              <a:buFont typeface="Arial" panose="020B0604020202020204" pitchFamily="34" charset="0"/>
              <a:buChar char="•"/>
            </a:pPr>
            <a:r>
              <a:rPr lang="en-US" altLang="zh-CN" dirty="0"/>
              <a:t>Market proximity to cultural landmarks, museums, and authentic local cuisine.</a:t>
            </a:r>
          </a:p>
          <a:p>
            <a:pPr lvl="1">
              <a:buFont typeface="Arial" panose="020B0604020202020204" pitchFamily="34" charset="0"/>
              <a:buChar char="•"/>
            </a:pPr>
            <a:r>
              <a:rPr lang="en-US" altLang="zh-CN" b="1" dirty="0"/>
              <a:t>Budget-Conscious Backpackers:</a:t>
            </a:r>
            <a:r>
              <a:rPr lang="en-US" altLang="zh-CN" dirty="0"/>
              <a:t> Younger international visitors looking for affordable stays.</a:t>
            </a:r>
          </a:p>
          <a:p>
            <a:pPr lvl="2">
              <a:buFont typeface="Arial" panose="020B0604020202020204" pitchFamily="34" charset="0"/>
              <a:buChar char="•"/>
            </a:pPr>
            <a:r>
              <a:rPr lang="en-US" altLang="zh-CN" dirty="0"/>
              <a:t>Promote shared rooms, discounts for extended stays, and local transportation deals.</a:t>
            </a:r>
          </a:p>
          <a:p>
            <a:pPr lvl="1">
              <a:buFont typeface="Arial" panose="020B0604020202020204" pitchFamily="34" charset="0"/>
              <a:buChar char="•"/>
            </a:pPr>
            <a:r>
              <a:rPr lang="en-US" altLang="zh-CN" b="1" dirty="0"/>
              <a:t>Luxury Travelers:</a:t>
            </a:r>
            <a:r>
              <a:rPr lang="en-US" altLang="zh-CN" dirty="0"/>
              <a:t> High-income individuals seeking exclusivity and top-notch services.</a:t>
            </a:r>
          </a:p>
          <a:p>
            <a:pPr lvl="2">
              <a:buFont typeface="Arial" panose="020B0604020202020204" pitchFamily="34" charset="0"/>
              <a:buChar char="•"/>
            </a:pPr>
            <a:r>
              <a:rPr lang="en-US" altLang="zh-CN" dirty="0"/>
              <a:t>Showcase high-end suites, concierge services, and private tours.</a:t>
            </a:r>
          </a:p>
          <a:p>
            <a:pPr lvl="1">
              <a:buFont typeface="Arial" panose="020B0604020202020204" pitchFamily="34" charset="0"/>
              <a:buChar char="•"/>
            </a:pPr>
            <a:r>
              <a:rPr lang="en-US" altLang="zh-CN" b="1" dirty="0"/>
              <a:t>Frequent Business Travelers:</a:t>
            </a:r>
            <a:r>
              <a:rPr lang="en-US" altLang="zh-CN" dirty="0"/>
              <a:t> Professionals who combine business and leisure (</a:t>
            </a:r>
            <a:r>
              <a:rPr lang="en-US" altLang="zh-CN" dirty="0" err="1"/>
              <a:t>bleisure</a:t>
            </a:r>
            <a:r>
              <a:rPr lang="en-US" altLang="zh-CN" dirty="0"/>
              <a:t>).</a:t>
            </a:r>
          </a:p>
          <a:p>
            <a:pPr lvl="2">
              <a:buFont typeface="Arial" panose="020B0604020202020204" pitchFamily="34" charset="0"/>
              <a:buChar char="•"/>
            </a:pPr>
            <a:r>
              <a:rPr lang="en-US" altLang="zh-CN" dirty="0"/>
              <a:t>Highlight work-friendly amenities and quick access to key business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Montserrat" panose="020F0502020204030204" pitchFamily="2" charset="0"/>
            </a:endParaRPr>
          </a:p>
          <a:p>
            <a:endParaRPr lang="en-US" altLang="zh-CN" b="1" dirty="0"/>
          </a:p>
          <a:p>
            <a:r>
              <a:rPr lang="en-US" altLang="zh-CN" b="1" dirty="0"/>
              <a:t>Encourage Guests to Share Experiences</a:t>
            </a:r>
          </a:p>
          <a:p>
            <a:pPr>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a:buFont typeface="Arial" panose="020B0604020202020204" pitchFamily="34" charset="0"/>
              <a:buChar char="•"/>
            </a:pPr>
            <a:r>
              <a:rPr lang="en-US" altLang="zh-CN" b="1" dirty="0"/>
              <a:t>Social Media Feeds:</a:t>
            </a:r>
            <a:r>
              <a:rPr lang="en-US" altLang="zh-CN" dirty="0"/>
              <a:t> Regularly repost guest photos and videos on your hotel's Instagram, Facebook, or TikTok </a:t>
            </a:r>
            <a:r>
              <a:rPr lang="en-US" altLang="zh-CN" dirty="0" err="1"/>
              <a:t>accounts.Highlight</a:t>
            </a:r>
            <a:r>
              <a:rPr lang="en-US" altLang="zh-CN" dirty="0"/>
              <a:t> different experiences (e.g., dining, spa, pet-friendly features).</a:t>
            </a:r>
          </a:p>
          <a:p>
            <a:pPr>
              <a:buFont typeface="Arial" panose="020B0604020202020204" pitchFamily="34" charset="0"/>
              <a:buChar char="•"/>
            </a:pPr>
            <a:r>
              <a:rPr lang="en-US" altLang="zh-CN" b="1" dirty="0"/>
              <a:t>Website Integration:</a:t>
            </a:r>
            <a:r>
              <a:rPr lang="en-US" altLang="zh-CN" dirty="0"/>
              <a:t> Display UGC galleries on your hotel’s website to show authentic guest </a:t>
            </a:r>
            <a:r>
              <a:rPr lang="en-US" altLang="zh-CN" dirty="0" err="1"/>
              <a:t>experiences.Use</a:t>
            </a:r>
            <a:r>
              <a:rPr lang="en-US" altLang="zh-CN" dirty="0"/>
              <a:t> tools like "Social Wall" to aggregate tagged posts.</a:t>
            </a:r>
          </a:p>
          <a:p>
            <a:pPr>
              <a:buFont typeface="Arial" panose="020B0604020202020204" pitchFamily="34" charset="0"/>
              <a:buChar char="•"/>
            </a:pPr>
            <a:endParaRPr lang="en-US" altLang="zh-CN" dirty="0"/>
          </a:p>
          <a:p>
            <a:pPr>
              <a:buFont typeface="Arial" panose="020B0604020202020204" pitchFamily="34" charset="0"/>
              <a:buNone/>
            </a:pPr>
            <a:r>
              <a:rPr lang="en-US" altLang="zh-CN" dirty="0"/>
              <a:t>Customer Experience 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Social Media </a:t>
            </a:r>
            <a:r>
              <a:rPr lang="en-US" altLang="zh-CN" b="1" dirty="0" err="1"/>
              <a:t>Listening:</a:t>
            </a:r>
            <a:r>
              <a:rPr lang="en-US" altLang="zh-CN" dirty="0" err="1"/>
              <a:t>Monitor</a:t>
            </a:r>
            <a:r>
              <a:rPr lang="en-US" altLang="zh-CN" dirty="0"/>
              <a:t> platforms like Twitter or Instagram for customer sentiment and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Touchpoint-Specific </a:t>
            </a:r>
            <a:r>
              <a:rPr lang="en-US" altLang="zh-CN" b="1" dirty="0" err="1"/>
              <a:t>Surveys:</a:t>
            </a:r>
            <a:r>
              <a:rPr lang="en-US" altLang="zh-CN" dirty="0" err="1"/>
              <a:t>Trigger</a:t>
            </a:r>
            <a:r>
              <a:rPr lang="en-US" altLang="zh-CN" dirty="0"/>
              <a:t> surveys immediately after a customer interaction (e.g., after a hotel stay or call center interaction).</a:t>
            </a:r>
          </a:p>
          <a:p>
            <a:pPr marL="628650" lvl="1" indent="-171450">
              <a:buFont typeface="Arial" panose="020B0604020202020204" pitchFamily="34" charset="0"/>
              <a:buChar char="•"/>
            </a:pPr>
            <a:r>
              <a:rPr lang="en-US" altLang="zh-CN" dirty="0"/>
              <a:t>Identify gaps between customer expectations and actual experiences.</a:t>
            </a:r>
          </a:p>
          <a:p>
            <a:pPr marL="628650" lvl="1" indent="-171450">
              <a:buFont typeface="Arial" panose="020B0604020202020204" pitchFamily="34" charset="0"/>
              <a:buChar char="•"/>
            </a:pPr>
            <a:r>
              <a:rPr lang="en-US" altLang="zh-CN" dirty="0"/>
              <a:t>Installing </a:t>
            </a:r>
            <a:r>
              <a:rPr lang="en-US" altLang="zh-CN" u="sng" dirty="0"/>
              <a:t>kiosks</a:t>
            </a:r>
            <a:r>
              <a:rPr lang="en-US" altLang="zh-CN" dirty="0"/>
              <a:t> (a small, self-service station or booth, typically equipped with a touchscreen, that allows customers to interact with a system to perform specific tasks) in physical locations(e.g., hotel lobby) allows customers to quickly rate their experience or answer specific questions.</a:t>
            </a:r>
          </a:p>
          <a:p>
            <a:endParaRPr lang="zh-CN" altLang="en-US" dirty="0"/>
          </a:p>
        </p:txBody>
      </p:sp>
      <p:sp>
        <p:nvSpPr>
          <p:cNvPr id="4" name="灯片编号占位符 3">
            <a:extLst>
              <a:ext uri="{FF2B5EF4-FFF2-40B4-BE49-F238E27FC236}">
                <a16:creationId xmlns:a16="http://schemas.microsoft.com/office/drawing/2014/main" id="{60D51D30-6C58-B2F9-3035-F552440F925C}"/>
              </a:ext>
            </a:extLst>
          </p:cNvPr>
          <p:cNvSpPr>
            <a:spLocks noGrp="1"/>
          </p:cNvSpPr>
          <p:nvPr>
            <p:ph type="sldNum" sz="quarter" idx="5"/>
          </p:nvPr>
        </p:nvSpPr>
        <p:spPr/>
        <p:txBody>
          <a:bodyPr/>
          <a:lstStyle/>
          <a:p>
            <a:fld id="{5614AECC-DCFD-4A5A-A0A4-CF84E62FCBCF}" type="slidenum">
              <a:rPr lang="zh-CN" altLang="en-US" smtClean="0"/>
              <a:t>18</a:t>
            </a:fld>
            <a:endParaRPr lang="zh-CN" altLang="en-US"/>
          </a:p>
        </p:txBody>
      </p:sp>
    </p:spTree>
    <p:extLst>
      <p:ext uri="{BB962C8B-B14F-4D97-AF65-F5344CB8AC3E}">
        <p14:creationId xmlns:p14="http://schemas.microsoft.com/office/powerpoint/2010/main" val="412926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Models and Algorithms </a:t>
            </a:r>
          </a:p>
          <a:p>
            <a:r>
              <a:rPr lang="en-US" altLang="zh-CN" dirty="0"/>
              <a:t>• Product: </a:t>
            </a:r>
          </a:p>
          <a:p>
            <a:r>
              <a:rPr lang="en-US" altLang="zh-CN" dirty="0"/>
              <a:t>• Personalized recommendation: Deliver the most suitable room types, packages and services based on your unique preferences and needs.</a:t>
            </a:r>
          </a:p>
          <a:p>
            <a:r>
              <a:rPr lang="en-US" altLang="zh-CN" dirty="0"/>
              <a:t> • Price: </a:t>
            </a:r>
          </a:p>
          <a:p>
            <a:r>
              <a:rPr lang="en-US" altLang="zh-CN" dirty="0"/>
              <a:t>• Dynamic Pricing Model: Predict the impact of different price points on occupancy rates and revenue. </a:t>
            </a:r>
          </a:p>
          <a:p>
            <a:r>
              <a:rPr lang="en-US" altLang="zh-CN" dirty="0"/>
              <a:t>• Place: </a:t>
            </a:r>
          </a:p>
          <a:p>
            <a:r>
              <a:rPr lang="en-US" altLang="zh-CN" dirty="0"/>
              <a:t>• Location Optimization Model: Recommend the best hotel locations based on traffic, competitor distribution, and customer behavior.</a:t>
            </a:r>
          </a:p>
          <a:p>
            <a:r>
              <a:rPr lang="en-US" altLang="zh-CN" dirty="0"/>
              <a:t> • Promotion: </a:t>
            </a:r>
          </a:p>
          <a:p>
            <a:r>
              <a:rPr lang="en-US" altLang="zh-CN" dirty="0"/>
              <a:t>• Marketing Effectiveness Model: Predict the impact of promotional activities on booking volume.</a:t>
            </a:r>
            <a:endParaRPr lang="zh-CN" altLang="en-US" dirty="0"/>
          </a:p>
        </p:txBody>
      </p:sp>
      <p:sp>
        <p:nvSpPr>
          <p:cNvPr id="4" name="灯片编号占位符 3"/>
          <p:cNvSpPr>
            <a:spLocks noGrp="1"/>
          </p:cNvSpPr>
          <p:nvPr>
            <p:ph type="sldNum" sz="quarter" idx="5"/>
          </p:nvPr>
        </p:nvSpPr>
        <p:spPr/>
        <p:txBody>
          <a:bodyPr/>
          <a:lstStyle/>
          <a:p>
            <a:fld id="{5614AECC-DCFD-4A5A-A0A4-CF84E62FCBCF}" type="slidenum">
              <a:rPr lang="zh-CN" altLang="en-US" smtClean="0"/>
              <a:t>2</a:t>
            </a:fld>
            <a:endParaRPr lang="zh-CN" altLang="en-US"/>
          </a:p>
        </p:txBody>
      </p:sp>
    </p:spTree>
    <p:extLst>
      <p:ext uri="{BB962C8B-B14F-4D97-AF65-F5344CB8AC3E}">
        <p14:creationId xmlns:p14="http://schemas.microsoft.com/office/powerpoint/2010/main" val="1772949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13DEE-30AD-610F-B611-E2EED4F3A4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9496DB-5F53-2385-B5FC-2242804A800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B7F75E5-0711-0D44-1D1C-18737DD0E678}"/>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SOCIAL MEDIA MARKETING</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Social media feeds: </a:t>
            </a:r>
            <a:r>
              <a:rPr lang="en-US" altLang="zh-CN" dirty="0"/>
              <a:t>Regularly repost guest photos and videos on your hotel's Instagram, Facebook, or TikTok accounts.</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UGC: </a:t>
            </a:r>
          </a:p>
          <a:p>
            <a:pPr marL="628650" lvl="1" indent="-171450">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marL="628650" lvl="1" indent="-171450">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marL="628650" lvl="1" indent="-171450">
              <a:buFont typeface="Arial" panose="020B0604020202020204" pitchFamily="34" charset="0"/>
              <a:buChar char="•"/>
            </a:pPr>
            <a:endParaRPr lang="en-US" altLang="zh-CN" dirty="0"/>
          </a:p>
          <a:p>
            <a:pPr marL="0" lvl="0" indent="0">
              <a:buFont typeface="Arial" panose="020B0604020202020204" pitchFamily="34" charset="0"/>
              <a:buNone/>
            </a:pPr>
            <a:r>
              <a:rPr lang="en-US" altLang="zh-CN" b="1" i="0" dirty="0">
                <a:solidFill>
                  <a:srgbClr val="121212"/>
                </a:solidFill>
                <a:effectLst/>
                <a:latin typeface="Montserrat" panose="020F0502020204030204" pitchFamily="2" charset="0"/>
              </a:rPr>
              <a:t>TAILOR MARKETING EFFORTS</a:t>
            </a:r>
          </a:p>
          <a:p>
            <a:pPr>
              <a:buFont typeface="Arial" panose="020B0604020202020204" pitchFamily="34" charset="0"/>
              <a:buChar char="•"/>
            </a:pPr>
            <a:r>
              <a:rPr lang="en-US" altLang="zh-CN" b="1" i="0" dirty="0">
                <a:solidFill>
                  <a:srgbClr val="121212"/>
                </a:solidFill>
                <a:effectLst/>
                <a:latin typeface="Montserrat" panose="020F0502020204030204" pitchFamily="2" charset="0"/>
              </a:rPr>
              <a:t>Microtargeting:</a:t>
            </a:r>
            <a:r>
              <a:rPr lang="en-US" altLang="zh-CN" b="0" i="0" dirty="0">
                <a:solidFill>
                  <a:srgbClr val="121212"/>
                </a:solidFill>
                <a:effectLst/>
                <a:latin typeface="Montserrat" panose="020F0502020204030204" pitchFamily="2" charset="0"/>
              </a:rPr>
              <a:t> As businesses aim to personalize their marketing efforts, microtargeting has become a key trend in market research in Orlando. This strategy involves collecting detailed data to segment potential customers into smaller, more specific groups, allowing businesses to tailor their messaging and offerings to meet the unique needs of each segment</a:t>
            </a:r>
            <a:r>
              <a:rPr lang="en-US" altLang="zh-CN" b="0" i="0" u="sng" dirty="0">
                <a:solidFill>
                  <a:srgbClr val="121212"/>
                </a:solidFill>
                <a:effectLst/>
                <a:latin typeface="Montserrat" panose="020F0502020204030204" pitchFamily="2" charset="0"/>
              </a:rPr>
              <a:t>. For example: </a:t>
            </a:r>
            <a:r>
              <a:rPr lang="en-US" altLang="zh-CN" b="0" i="0" dirty="0">
                <a:solidFill>
                  <a:srgbClr val="121212"/>
                </a:solidFill>
                <a:effectLst/>
                <a:latin typeface="Montserrat" panose="020F0502020204030204" pitchFamily="2" charset="0"/>
              </a:rPr>
              <a:t>international travelers can be further segmented to:</a:t>
            </a:r>
          </a:p>
          <a:p>
            <a:pPr lvl="1">
              <a:buFont typeface="Arial" panose="020B0604020202020204" pitchFamily="34" charset="0"/>
              <a:buChar char="•"/>
            </a:pPr>
            <a:r>
              <a:rPr lang="en-US" altLang="zh-CN" b="1" dirty="0"/>
              <a:t>Cultural Explorers:</a:t>
            </a:r>
            <a:r>
              <a:rPr lang="en-US" altLang="zh-CN" dirty="0"/>
              <a:t> Travelers from Europe or Asia seeking immersive experiences.</a:t>
            </a:r>
          </a:p>
          <a:p>
            <a:pPr lvl="2">
              <a:buFont typeface="Arial" panose="020B0604020202020204" pitchFamily="34" charset="0"/>
              <a:buChar char="•"/>
            </a:pPr>
            <a:r>
              <a:rPr lang="en-US" altLang="zh-CN" dirty="0"/>
              <a:t>Market proximity to cultural landmarks, museums, and authentic local cuisine.</a:t>
            </a:r>
          </a:p>
          <a:p>
            <a:pPr lvl="1">
              <a:buFont typeface="Arial" panose="020B0604020202020204" pitchFamily="34" charset="0"/>
              <a:buChar char="•"/>
            </a:pPr>
            <a:r>
              <a:rPr lang="en-US" altLang="zh-CN" b="1" dirty="0"/>
              <a:t>Budget-Conscious Backpackers:</a:t>
            </a:r>
            <a:r>
              <a:rPr lang="en-US" altLang="zh-CN" dirty="0"/>
              <a:t> Younger international visitors looking for affordable stays.</a:t>
            </a:r>
          </a:p>
          <a:p>
            <a:pPr lvl="2">
              <a:buFont typeface="Arial" panose="020B0604020202020204" pitchFamily="34" charset="0"/>
              <a:buChar char="•"/>
            </a:pPr>
            <a:r>
              <a:rPr lang="en-US" altLang="zh-CN" dirty="0"/>
              <a:t>Promote shared rooms, discounts for extended stays, and local transportation deals.</a:t>
            </a:r>
          </a:p>
          <a:p>
            <a:pPr lvl="1">
              <a:buFont typeface="Arial" panose="020B0604020202020204" pitchFamily="34" charset="0"/>
              <a:buChar char="•"/>
            </a:pPr>
            <a:r>
              <a:rPr lang="en-US" altLang="zh-CN" b="1" dirty="0"/>
              <a:t>Luxury Travelers:</a:t>
            </a:r>
            <a:r>
              <a:rPr lang="en-US" altLang="zh-CN" dirty="0"/>
              <a:t> High-income individuals seeking exclusivity and top-notch services.</a:t>
            </a:r>
          </a:p>
          <a:p>
            <a:pPr lvl="2">
              <a:buFont typeface="Arial" panose="020B0604020202020204" pitchFamily="34" charset="0"/>
              <a:buChar char="•"/>
            </a:pPr>
            <a:r>
              <a:rPr lang="en-US" altLang="zh-CN" dirty="0"/>
              <a:t>Showcase high-end suites, concierge services, and private tours.</a:t>
            </a:r>
          </a:p>
          <a:p>
            <a:pPr lvl="1">
              <a:buFont typeface="Arial" panose="020B0604020202020204" pitchFamily="34" charset="0"/>
              <a:buChar char="•"/>
            </a:pPr>
            <a:r>
              <a:rPr lang="en-US" altLang="zh-CN" b="1" dirty="0"/>
              <a:t>Frequent Business Travelers:</a:t>
            </a:r>
            <a:r>
              <a:rPr lang="en-US" altLang="zh-CN" dirty="0"/>
              <a:t> Professionals who combine business and leisure (</a:t>
            </a:r>
            <a:r>
              <a:rPr lang="en-US" altLang="zh-CN" dirty="0" err="1"/>
              <a:t>bleisure</a:t>
            </a:r>
            <a:r>
              <a:rPr lang="en-US" altLang="zh-CN" dirty="0"/>
              <a:t>).</a:t>
            </a:r>
          </a:p>
          <a:p>
            <a:pPr lvl="2">
              <a:buFont typeface="Arial" panose="020B0604020202020204" pitchFamily="34" charset="0"/>
              <a:buChar char="•"/>
            </a:pPr>
            <a:r>
              <a:rPr lang="en-US" altLang="zh-CN" dirty="0"/>
              <a:t>Highlight work-friendly amenities and quick access to key business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Montserrat" panose="020F0502020204030204" pitchFamily="2" charset="0"/>
            </a:endParaRPr>
          </a:p>
          <a:p>
            <a:endParaRPr lang="en-US" altLang="zh-CN" b="1" dirty="0"/>
          </a:p>
          <a:p>
            <a:r>
              <a:rPr lang="en-US" altLang="zh-CN" b="1" dirty="0"/>
              <a:t>Encourage Guests to Share Experiences</a:t>
            </a:r>
          </a:p>
          <a:p>
            <a:pPr>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a:buFont typeface="Arial" panose="020B0604020202020204" pitchFamily="34" charset="0"/>
              <a:buChar char="•"/>
            </a:pPr>
            <a:r>
              <a:rPr lang="en-US" altLang="zh-CN" b="1" dirty="0"/>
              <a:t>Social Media Feeds:</a:t>
            </a:r>
            <a:r>
              <a:rPr lang="en-US" altLang="zh-CN" dirty="0"/>
              <a:t> Regularly repost guest photos and videos on your hotel's Instagram, Facebook, or TikTok </a:t>
            </a:r>
            <a:r>
              <a:rPr lang="en-US" altLang="zh-CN" dirty="0" err="1"/>
              <a:t>accounts.Highlight</a:t>
            </a:r>
            <a:r>
              <a:rPr lang="en-US" altLang="zh-CN" dirty="0"/>
              <a:t> different experiences (e.g., dining, spa, pet-friendly features).</a:t>
            </a:r>
          </a:p>
          <a:p>
            <a:pPr>
              <a:buFont typeface="Arial" panose="020B0604020202020204" pitchFamily="34" charset="0"/>
              <a:buChar char="•"/>
            </a:pPr>
            <a:r>
              <a:rPr lang="en-US" altLang="zh-CN" b="1" dirty="0"/>
              <a:t>Website Integration:</a:t>
            </a:r>
            <a:r>
              <a:rPr lang="en-US" altLang="zh-CN" dirty="0"/>
              <a:t> Display UGC galleries on your hotel’s website to show authentic guest </a:t>
            </a:r>
            <a:r>
              <a:rPr lang="en-US" altLang="zh-CN" dirty="0" err="1"/>
              <a:t>experiences.Use</a:t>
            </a:r>
            <a:r>
              <a:rPr lang="en-US" altLang="zh-CN" dirty="0"/>
              <a:t> tools like "Social Wall" to aggregate tagged posts.</a:t>
            </a:r>
          </a:p>
          <a:p>
            <a:pPr>
              <a:buFont typeface="Arial" panose="020B0604020202020204" pitchFamily="34" charset="0"/>
              <a:buChar char="•"/>
            </a:pPr>
            <a:endParaRPr lang="en-US" altLang="zh-CN" dirty="0"/>
          </a:p>
          <a:p>
            <a:pPr>
              <a:buFont typeface="Arial" panose="020B0604020202020204" pitchFamily="34" charset="0"/>
              <a:buNone/>
            </a:pPr>
            <a:r>
              <a:rPr lang="en-US" altLang="zh-CN" dirty="0"/>
              <a:t>Customer Experience 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Social Media </a:t>
            </a:r>
            <a:r>
              <a:rPr lang="en-US" altLang="zh-CN" b="1" dirty="0" err="1"/>
              <a:t>Listening:</a:t>
            </a:r>
            <a:r>
              <a:rPr lang="en-US" altLang="zh-CN" dirty="0" err="1"/>
              <a:t>Monitor</a:t>
            </a:r>
            <a:r>
              <a:rPr lang="en-US" altLang="zh-CN" dirty="0"/>
              <a:t> platforms like Twitter or Instagram for customer sentiment and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Touchpoint-Specific </a:t>
            </a:r>
            <a:r>
              <a:rPr lang="en-US" altLang="zh-CN" b="1" dirty="0" err="1"/>
              <a:t>Surveys:</a:t>
            </a:r>
            <a:r>
              <a:rPr lang="en-US" altLang="zh-CN" dirty="0" err="1"/>
              <a:t>Trigger</a:t>
            </a:r>
            <a:r>
              <a:rPr lang="en-US" altLang="zh-CN" dirty="0"/>
              <a:t> surveys immediately after a customer interaction (e.g., after a hotel stay or call center interaction).</a:t>
            </a:r>
          </a:p>
          <a:p>
            <a:pPr marL="628650" lvl="1" indent="-171450">
              <a:buFont typeface="Arial" panose="020B0604020202020204" pitchFamily="34" charset="0"/>
              <a:buChar char="•"/>
            </a:pPr>
            <a:r>
              <a:rPr lang="en-US" altLang="zh-CN" dirty="0"/>
              <a:t>Identify gaps between customer expectations and actual experiences.</a:t>
            </a:r>
          </a:p>
          <a:p>
            <a:pPr marL="628650" lvl="1" indent="-171450">
              <a:buFont typeface="Arial" panose="020B0604020202020204" pitchFamily="34" charset="0"/>
              <a:buChar char="•"/>
            </a:pPr>
            <a:r>
              <a:rPr lang="en-US" altLang="zh-CN" dirty="0"/>
              <a:t>Installing </a:t>
            </a:r>
            <a:r>
              <a:rPr lang="en-US" altLang="zh-CN" u="sng" dirty="0"/>
              <a:t>kiosks</a:t>
            </a:r>
            <a:r>
              <a:rPr lang="en-US" altLang="zh-CN" dirty="0"/>
              <a:t> (a small, self-service station or booth, typically equipped with a touchscreen, that allows customers to interact with a system to perform specific tasks) in physical locations(e.g., hotel lobby) allows customers to quickly rate their experience or answer specific questions.</a:t>
            </a:r>
          </a:p>
          <a:p>
            <a:endParaRPr lang="zh-CN" altLang="en-US" dirty="0"/>
          </a:p>
        </p:txBody>
      </p:sp>
      <p:sp>
        <p:nvSpPr>
          <p:cNvPr id="4" name="灯片编号占位符 3">
            <a:extLst>
              <a:ext uri="{FF2B5EF4-FFF2-40B4-BE49-F238E27FC236}">
                <a16:creationId xmlns:a16="http://schemas.microsoft.com/office/drawing/2014/main" id="{9F79227E-B50B-6D22-C907-C48B1AE66001}"/>
              </a:ext>
            </a:extLst>
          </p:cNvPr>
          <p:cNvSpPr>
            <a:spLocks noGrp="1"/>
          </p:cNvSpPr>
          <p:nvPr>
            <p:ph type="sldNum" sz="quarter" idx="5"/>
          </p:nvPr>
        </p:nvSpPr>
        <p:spPr/>
        <p:txBody>
          <a:bodyPr/>
          <a:lstStyle/>
          <a:p>
            <a:fld id="{5614AECC-DCFD-4A5A-A0A4-CF84E62FCBCF}" type="slidenum">
              <a:rPr lang="zh-CN" altLang="en-US" smtClean="0"/>
              <a:t>7</a:t>
            </a:fld>
            <a:endParaRPr lang="zh-CN" altLang="en-US"/>
          </a:p>
        </p:txBody>
      </p:sp>
    </p:spTree>
    <p:extLst>
      <p:ext uri="{BB962C8B-B14F-4D97-AF65-F5344CB8AC3E}">
        <p14:creationId xmlns:p14="http://schemas.microsoft.com/office/powerpoint/2010/main" val="1608697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C139-20D0-E601-1734-9DBBBF8A7B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499FDF-4B1C-E924-92C2-AE9DF822E3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47DF63-1B1E-C76E-7C48-A9E8A28DA398}"/>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SOCIAL MEDIA MARKETING</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Social media feeds: </a:t>
            </a:r>
            <a:r>
              <a:rPr lang="en-US" altLang="zh-CN" dirty="0"/>
              <a:t>Regularly repost guest photos and videos on your hotel's Instagram, Facebook, or TikTok accounts.</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UGC: </a:t>
            </a:r>
          </a:p>
          <a:p>
            <a:pPr marL="628650" lvl="1" indent="-171450">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marL="628650" lvl="1" indent="-171450">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marL="628650" lvl="1" indent="-171450">
              <a:buFont typeface="Arial" panose="020B0604020202020204" pitchFamily="34" charset="0"/>
              <a:buChar char="•"/>
            </a:pPr>
            <a:endParaRPr lang="en-US" altLang="zh-CN" dirty="0"/>
          </a:p>
          <a:p>
            <a:pPr marL="0" lvl="0" indent="0">
              <a:buFont typeface="Arial" panose="020B0604020202020204" pitchFamily="34" charset="0"/>
              <a:buNone/>
            </a:pPr>
            <a:r>
              <a:rPr lang="en-US" altLang="zh-CN" b="1" i="0" dirty="0">
                <a:solidFill>
                  <a:srgbClr val="121212"/>
                </a:solidFill>
                <a:effectLst/>
                <a:latin typeface="Montserrat" panose="020F0502020204030204" pitchFamily="2" charset="0"/>
              </a:rPr>
              <a:t>TAILOR MARKETING EFFORTS</a:t>
            </a:r>
          </a:p>
          <a:p>
            <a:pPr>
              <a:buFont typeface="Arial" panose="020B0604020202020204" pitchFamily="34" charset="0"/>
              <a:buChar char="•"/>
            </a:pPr>
            <a:r>
              <a:rPr lang="en-US" altLang="zh-CN" b="1" i="0" dirty="0">
                <a:solidFill>
                  <a:srgbClr val="121212"/>
                </a:solidFill>
                <a:effectLst/>
                <a:latin typeface="Montserrat" panose="020F0502020204030204" pitchFamily="2" charset="0"/>
              </a:rPr>
              <a:t>Microtargeting:</a:t>
            </a:r>
            <a:r>
              <a:rPr lang="en-US" altLang="zh-CN" b="0" i="0" dirty="0">
                <a:solidFill>
                  <a:srgbClr val="121212"/>
                </a:solidFill>
                <a:effectLst/>
                <a:latin typeface="Montserrat" panose="020F0502020204030204" pitchFamily="2" charset="0"/>
              </a:rPr>
              <a:t> As businesses aim to personalize their marketing efforts, microtargeting has become a key trend in market research in Orlando. This strategy involves collecting detailed data to segment potential customers into smaller, more specific groups, allowing businesses to tailor their messaging and offerings to meet the unique needs of each segment</a:t>
            </a:r>
            <a:r>
              <a:rPr lang="en-US" altLang="zh-CN" b="0" i="0" u="sng" dirty="0">
                <a:solidFill>
                  <a:srgbClr val="121212"/>
                </a:solidFill>
                <a:effectLst/>
                <a:latin typeface="Montserrat" panose="020F0502020204030204" pitchFamily="2" charset="0"/>
              </a:rPr>
              <a:t>. For example: </a:t>
            </a:r>
            <a:r>
              <a:rPr lang="en-US" altLang="zh-CN" b="0" i="0" dirty="0">
                <a:solidFill>
                  <a:srgbClr val="121212"/>
                </a:solidFill>
                <a:effectLst/>
                <a:latin typeface="Montserrat" panose="020F0502020204030204" pitchFamily="2" charset="0"/>
              </a:rPr>
              <a:t>international travelers can be further segmented to:</a:t>
            </a:r>
          </a:p>
          <a:p>
            <a:pPr lvl="1">
              <a:buFont typeface="Arial" panose="020B0604020202020204" pitchFamily="34" charset="0"/>
              <a:buChar char="•"/>
            </a:pPr>
            <a:r>
              <a:rPr lang="en-US" altLang="zh-CN" b="1" dirty="0"/>
              <a:t>Cultural Explorers:</a:t>
            </a:r>
            <a:r>
              <a:rPr lang="en-US" altLang="zh-CN" dirty="0"/>
              <a:t> Travelers from Europe or Asia seeking immersive experiences.</a:t>
            </a:r>
          </a:p>
          <a:p>
            <a:pPr lvl="2">
              <a:buFont typeface="Arial" panose="020B0604020202020204" pitchFamily="34" charset="0"/>
              <a:buChar char="•"/>
            </a:pPr>
            <a:r>
              <a:rPr lang="en-US" altLang="zh-CN" dirty="0"/>
              <a:t>Market proximity to cultural landmarks, museums, and authentic local cuisine.</a:t>
            </a:r>
          </a:p>
          <a:p>
            <a:pPr lvl="1">
              <a:buFont typeface="Arial" panose="020B0604020202020204" pitchFamily="34" charset="0"/>
              <a:buChar char="•"/>
            </a:pPr>
            <a:r>
              <a:rPr lang="en-US" altLang="zh-CN" b="1" dirty="0"/>
              <a:t>Budget-Conscious Backpackers:</a:t>
            </a:r>
            <a:r>
              <a:rPr lang="en-US" altLang="zh-CN" dirty="0"/>
              <a:t> Younger international visitors looking for affordable stays.</a:t>
            </a:r>
          </a:p>
          <a:p>
            <a:pPr lvl="2">
              <a:buFont typeface="Arial" panose="020B0604020202020204" pitchFamily="34" charset="0"/>
              <a:buChar char="•"/>
            </a:pPr>
            <a:r>
              <a:rPr lang="en-US" altLang="zh-CN" dirty="0"/>
              <a:t>Promote shared rooms, discounts for extended stays, and local transportation deals.</a:t>
            </a:r>
          </a:p>
          <a:p>
            <a:pPr lvl="1">
              <a:buFont typeface="Arial" panose="020B0604020202020204" pitchFamily="34" charset="0"/>
              <a:buChar char="•"/>
            </a:pPr>
            <a:r>
              <a:rPr lang="en-US" altLang="zh-CN" b="1" dirty="0"/>
              <a:t>Luxury Travelers:</a:t>
            </a:r>
            <a:r>
              <a:rPr lang="en-US" altLang="zh-CN" dirty="0"/>
              <a:t> High-income individuals seeking exclusivity and top-notch services.</a:t>
            </a:r>
          </a:p>
          <a:p>
            <a:pPr lvl="2">
              <a:buFont typeface="Arial" panose="020B0604020202020204" pitchFamily="34" charset="0"/>
              <a:buChar char="•"/>
            </a:pPr>
            <a:r>
              <a:rPr lang="en-US" altLang="zh-CN" dirty="0"/>
              <a:t>Showcase high-end suites, concierge services, and private tours.</a:t>
            </a:r>
          </a:p>
          <a:p>
            <a:pPr lvl="1">
              <a:buFont typeface="Arial" panose="020B0604020202020204" pitchFamily="34" charset="0"/>
              <a:buChar char="•"/>
            </a:pPr>
            <a:r>
              <a:rPr lang="en-US" altLang="zh-CN" b="1" dirty="0"/>
              <a:t>Frequent Business Travelers:</a:t>
            </a:r>
            <a:r>
              <a:rPr lang="en-US" altLang="zh-CN" dirty="0"/>
              <a:t> Professionals who combine business and leisure (</a:t>
            </a:r>
            <a:r>
              <a:rPr lang="en-US" altLang="zh-CN" dirty="0" err="1"/>
              <a:t>bleisure</a:t>
            </a:r>
            <a:r>
              <a:rPr lang="en-US" altLang="zh-CN" dirty="0"/>
              <a:t>).</a:t>
            </a:r>
          </a:p>
          <a:p>
            <a:pPr lvl="2">
              <a:buFont typeface="Arial" panose="020B0604020202020204" pitchFamily="34" charset="0"/>
              <a:buChar char="•"/>
            </a:pPr>
            <a:r>
              <a:rPr lang="en-US" altLang="zh-CN" dirty="0"/>
              <a:t>Highlight work-friendly amenities and quick access to key business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Montserrat" panose="020F0502020204030204" pitchFamily="2" charset="0"/>
            </a:endParaRPr>
          </a:p>
          <a:p>
            <a:endParaRPr lang="en-US" altLang="zh-CN" b="1" dirty="0"/>
          </a:p>
          <a:p>
            <a:r>
              <a:rPr lang="en-US" altLang="zh-CN" b="1" dirty="0"/>
              <a:t>Encourage Guests to Share Experiences</a:t>
            </a:r>
          </a:p>
          <a:p>
            <a:pPr>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a:buFont typeface="Arial" panose="020B0604020202020204" pitchFamily="34" charset="0"/>
              <a:buChar char="•"/>
            </a:pPr>
            <a:r>
              <a:rPr lang="en-US" altLang="zh-CN" b="1" dirty="0"/>
              <a:t>Social Media Feeds:</a:t>
            </a:r>
            <a:r>
              <a:rPr lang="en-US" altLang="zh-CN" dirty="0"/>
              <a:t> Regularly repost guest photos and videos on your hotel's Instagram, Facebook, or TikTok </a:t>
            </a:r>
            <a:r>
              <a:rPr lang="en-US" altLang="zh-CN" dirty="0" err="1"/>
              <a:t>accounts.Highlight</a:t>
            </a:r>
            <a:r>
              <a:rPr lang="en-US" altLang="zh-CN" dirty="0"/>
              <a:t> different experiences (e.g., dining, spa, pet-friendly features).</a:t>
            </a:r>
          </a:p>
          <a:p>
            <a:pPr>
              <a:buFont typeface="Arial" panose="020B0604020202020204" pitchFamily="34" charset="0"/>
              <a:buChar char="•"/>
            </a:pPr>
            <a:r>
              <a:rPr lang="en-US" altLang="zh-CN" b="1" dirty="0"/>
              <a:t>Website Integration:</a:t>
            </a:r>
            <a:r>
              <a:rPr lang="en-US" altLang="zh-CN" dirty="0"/>
              <a:t> Display UGC galleries on your hotel’s website to show authentic guest </a:t>
            </a:r>
            <a:r>
              <a:rPr lang="en-US" altLang="zh-CN" dirty="0" err="1"/>
              <a:t>experiences.Use</a:t>
            </a:r>
            <a:r>
              <a:rPr lang="en-US" altLang="zh-CN" dirty="0"/>
              <a:t> tools like "Social Wall" to aggregate tagged posts.</a:t>
            </a:r>
          </a:p>
          <a:p>
            <a:pPr>
              <a:buFont typeface="Arial" panose="020B0604020202020204" pitchFamily="34" charset="0"/>
              <a:buChar char="•"/>
            </a:pPr>
            <a:endParaRPr lang="en-US" altLang="zh-CN" dirty="0"/>
          </a:p>
          <a:p>
            <a:pPr>
              <a:buFont typeface="Arial" panose="020B0604020202020204" pitchFamily="34" charset="0"/>
              <a:buNone/>
            </a:pPr>
            <a:r>
              <a:rPr lang="en-US" altLang="zh-CN" dirty="0"/>
              <a:t>Customer Experience 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Social Media </a:t>
            </a:r>
            <a:r>
              <a:rPr lang="en-US" altLang="zh-CN" b="1" dirty="0" err="1"/>
              <a:t>Listening:</a:t>
            </a:r>
            <a:r>
              <a:rPr lang="en-US" altLang="zh-CN" dirty="0" err="1"/>
              <a:t>Monitor</a:t>
            </a:r>
            <a:r>
              <a:rPr lang="en-US" altLang="zh-CN" dirty="0"/>
              <a:t> platforms like Twitter or Instagram for customer sentiment and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Touchpoint-Specific </a:t>
            </a:r>
            <a:r>
              <a:rPr lang="en-US" altLang="zh-CN" b="1" dirty="0" err="1"/>
              <a:t>Surveys:</a:t>
            </a:r>
            <a:r>
              <a:rPr lang="en-US" altLang="zh-CN" dirty="0" err="1"/>
              <a:t>Trigger</a:t>
            </a:r>
            <a:r>
              <a:rPr lang="en-US" altLang="zh-CN" dirty="0"/>
              <a:t> surveys immediately after a customer interaction (e.g., after a hotel stay or call center interaction).</a:t>
            </a:r>
          </a:p>
          <a:p>
            <a:pPr marL="628650" lvl="1" indent="-171450">
              <a:buFont typeface="Arial" panose="020B0604020202020204" pitchFamily="34" charset="0"/>
              <a:buChar char="•"/>
            </a:pPr>
            <a:r>
              <a:rPr lang="en-US" altLang="zh-CN" dirty="0"/>
              <a:t>Identify gaps between customer expectations and actual experiences.</a:t>
            </a:r>
          </a:p>
          <a:p>
            <a:pPr marL="628650" lvl="1" indent="-171450">
              <a:buFont typeface="Arial" panose="020B0604020202020204" pitchFamily="34" charset="0"/>
              <a:buChar char="•"/>
            </a:pPr>
            <a:r>
              <a:rPr lang="en-US" altLang="zh-CN" dirty="0"/>
              <a:t>Installing </a:t>
            </a:r>
            <a:r>
              <a:rPr lang="en-US" altLang="zh-CN" u="sng" dirty="0"/>
              <a:t>kiosks</a:t>
            </a:r>
            <a:r>
              <a:rPr lang="en-US" altLang="zh-CN" dirty="0"/>
              <a:t> (a small, self-service station or booth, typically equipped with a touchscreen, that allows customers to interact with a system to perform specific tasks) in physical locations(e.g., hotel lobby) allows customers to quickly rate their experience or answer specific questions.</a:t>
            </a:r>
          </a:p>
          <a:p>
            <a:endParaRPr lang="zh-CN" altLang="en-US" dirty="0"/>
          </a:p>
        </p:txBody>
      </p:sp>
      <p:sp>
        <p:nvSpPr>
          <p:cNvPr id="4" name="灯片编号占位符 3">
            <a:extLst>
              <a:ext uri="{FF2B5EF4-FFF2-40B4-BE49-F238E27FC236}">
                <a16:creationId xmlns:a16="http://schemas.microsoft.com/office/drawing/2014/main" id="{A930B002-18E7-5DA0-4FBB-F4561E927B58}"/>
              </a:ext>
            </a:extLst>
          </p:cNvPr>
          <p:cNvSpPr>
            <a:spLocks noGrp="1"/>
          </p:cNvSpPr>
          <p:nvPr>
            <p:ph type="sldNum" sz="quarter" idx="5"/>
          </p:nvPr>
        </p:nvSpPr>
        <p:spPr/>
        <p:txBody>
          <a:bodyPr/>
          <a:lstStyle/>
          <a:p>
            <a:fld id="{5614AECC-DCFD-4A5A-A0A4-CF84E62FCBCF}" type="slidenum">
              <a:rPr lang="zh-CN" altLang="en-US" smtClean="0"/>
              <a:t>8</a:t>
            </a:fld>
            <a:endParaRPr lang="zh-CN" altLang="en-US"/>
          </a:p>
        </p:txBody>
      </p:sp>
    </p:spTree>
    <p:extLst>
      <p:ext uri="{BB962C8B-B14F-4D97-AF65-F5344CB8AC3E}">
        <p14:creationId xmlns:p14="http://schemas.microsoft.com/office/powerpoint/2010/main" val="39902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EBAA-590A-D96A-351F-D824F83239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9F6E7D8-1F72-25DC-9DEE-7C6FA93055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ED134C-7472-DD0A-8C83-099AD543DC03}"/>
              </a:ext>
            </a:extLst>
          </p:cNvPr>
          <p:cNvSpPr>
            <a:spLocks noGrp="1"/>
          </p:cNvSpPr>
          <p:nvPr>
            <p:ph type="body" idx="1"/>
          </p:nvPr>
        </p:nvSpPr>
        <p:spPr/>
        <p:txBody>
          <a:bodyPr/>
          <a:lstStyle/>
          <a:p>
            <a:r>
              <a:rPr lang="en-US" altLang="zh-CN" dirty="0"/>
              <a:t>Let’s take a deeper look at the 'Product'</a:t>
            </a:r>
          </a:p>
          <a:p>
            <a:endParaRPr lang="en-US" altLang="zh-CN" dirty="0"/>
          </a:p>
          <a:p>
            <a:r>
              <a:rPr lang="en-US" altLang="zh-CN" dirty="0"/>
              <a:t>  what services we should equip with to meet the needs of our target customers </a:t>
            </a:r>
          </a:p>
          <a:p>
            <a:endParaRPr lang="en-US" altLang="zh-CN" dirty="0"/>
          </a:p>
          <a:p>
            <a:r>
              <a:rPr lang="en-US" altLang="zh-CN" dirty="0"/>
              <a:t> we analyzed data from existing hotels in Orlando Since we are planning to open a family-oriented resort, I filtered the data for resort hotels. Iso this heat map shows the correlation between different services and the overall scores of resorts.</a:t>
            </a:r>
          </a:p>
          <a:p>
            <a:endParaRPr lang="en-US" altLang="zh-CN" dirty="0"/>
          </a:p>
          <a:p>
            <a:r>
              <a:rPr lang="en-US" altLang="zh-CN" dirty="0"/>
              <a:t>From </a:t>
            </a:r>
            <a:r>
              <a:rPr lang="en-US" altLang="zh-CN" dirty="0" err="1"/>
              <a:t>thiswe</a:t>
            </a:r>
            <a:r>
              <a:rPr lang="en-US" altLang="zh-CN" dirty="0"/>
              <a:t> can see that services like Parking, Fitness Centers, and Pet-Friendly policies have relatively high positive correlations with customer satisfaction. These indicate that  families might find essential for convenience and comfort with these services. On the other hand, services like Airport Shuttles and Bars have negative correlations, which suggests they may be less important for family-oriented resorts so we might not consider.</a:t>
            </a:r>
            <a:endParaRPr lang="zh-CN" altLang="en-US" dirty="0"/>
          </a:p>
        </p:txBody>
      </p:sp>
      <p:sp>
        <p:nvSpPr>
          <p:cNvPr id="4" name="灯片编号占位符 3">
            <a:extLst>
              <a:ext uri="{FF2B5EF4-FFF2-40B4-BE49-F238E27FC236}">
                <a16:creationId xmlns:a16="http://schemas.microsoft.com/office/drawing/2014/main" id="{3B5024CD-8CF5-D78E-E99C-2CAAE70D2362}"/>
              </a:ext>
            </a:extLst>
          </p:cNvPr>
          <p:cNvSpPr>
            <a:spLocks noGrp="1"/>
          </p:cNvSpPr>
          <p:nvPr>
            <p:ph type="sldNum" sz="quarter" idx="5"/>
          </p:nvPr>
        </p:nvSpPr>
        <p:spPr/>
        <p:txBody>
          <a:bodyPr/>
          <a:lstStyle/>
          <a:p>
            <a:fld id="{5614AECC-DCFD-4A5A-A0A4-CF84E62FCBCF}" type="slidenum">
              <a:rPr lang="zh-CN" altLang="en-US" smtClean="0"/>
              <a:t>9</a:t>
            </a:fld>
            <a:endParaRPr lang="zh-CN" altLang="en-US"/>
          </a:p>
        </p:txBody>
      </p:sp>
    </p:spTree>
    <p:extLst>
      <p:ext uri="{BB962C8B-B14F-4D97-AF65-F5344CB8AC3E}">
        <p14:creationId xmlns:p14="http://schemas.microsoft.com/office/powerpoint/2010/main" val="364256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5997-9F98-F658-74D8-A742720E7F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339A4E-C5CD-4BD2-9506-9103677C86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F598AA-2751-FC73-49E8-10F98296E78F}"/>
              </a:ext>
            </a:extLst>
          </p:cNvPr>
          <p:cNvSpPr>
            <a:spLocks noGrp="1"/>
          </p:cNvSpPr>
          <p:nvPr>
            <p:ph type="body" idx="1"/>
          </p:nvPr>
        </p:nvSpPr>
        <p:spPr/>
        <p:txBody>
          <a:bodyPr/>
          <a:lstStyle/>
          <a:p>
            <a:r>
              <a:rPr lang="en-US" altLang="zh-CN" dirty="0"/>
              <a:t>After correlation analysis, we take a closer look at what services do the good hotels equipped with? So we filtered the hotels with overall score higher than 7.5 and see</a:t>
            </a:r>
          </a:p>
          <a:p>
            <a:endParaRPr lang="en-US" altLang="zh-CN" dirty="0"/>
          </a:p>
          <a:p>
            <a:r>
              <a:rPr lang="en-US" altLang="zh-CN"/>
              <a:t>From these pie charts, we see that high-rated hotels often include key amenities such as Fitness Centers (79.1%), Parking (77.7%), and Family Rooms (67.6%), This tells us that these services are important for high-rated hotels and should be included in our resort to meet customer expectations</a:t>
            </a:r>
            <a:endParaRPr lang="zh-CN" altLang="en-US" dirty="0"/>
          </a:p>
        </p:txBody>
      </p:sp>
      <p:sp>
        <p:nvSpPr>
          <p:cNvPr id="4" name="灯片编号占位符 3">
            <a:extLst>
              <a:ext uri="{FF2B5EF4-FFF2-40B4-BE49-F238E27FC236}">
                <a16:creationId xmlns:a16="http://schemas.microsoft.com/office/drawing/2014/main" id="{386F72E6-CBB7-8108-D418-B1D8D6EDA62B}"/>
              </a:ext>
            </a:extLst>
          </p:cNvPr>
          <p:cNvSpPr>
            <a:spLocks noGrp="1"/>
          </p:cNvSpPr>
          <p:nvPr>
            <p:ph type="sldNum" sz="quarter" idx="5"/>
          </p:nvPr>
        </p:nvSpPr>
        <p:spPr/>
        <p:txBody>
          <a:bodyPr/>
          <a:lstStyle/>
          <a:p>
            <a:fld id="{5614AECC-DCFD-4A5A-A0A4-CF84E62FCBCF}" type="slidenum">
              <a:rPr lang="zh-CN" altLang="en-US" smtClean="0"/>
              <a:t>10</a:t>
            </a:fld>
            <a:endParaRPr lang="zh-CN" altLang="en-US"/>
          </a:p>
        </p:txBody>
      </p:sp>
    </p:spTree>
    <p:extLst>
      <p:ext uri="{BB962C8B-B14F-4D97-AF65-F5344CB8AC3E}">
        <p14:creationId xmlns:p14="http://schemas.microsoft.com/office/powerpoint/2010/main" val="322169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7801-4A1B-3A3F-6E42-72E27885F5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9C5B1F-278A-F25F-2062-618A0FF5C4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9FEAA1-C85B-4691-5F0D-C817FBE53638}"/>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Next let’s dive into next aspect, place, to analyze this , we created our own hotel location evaluation system, We considered key factors including Accessibility and Transport, Safety and Family Comfort, Local Amenities, Competitive Landscape, Proximity to Theme Park and Natural Attractions, Cost, and Market Demographics. For each key factor, we have our own set of rules to evaluate specific sub-criteria. We will introduce them later, The pie chart can clearly show the weight distribution</a:t>
            </a:r>
            <a:endParaRPr lang="zh-CN" altLang="en-US" dirty="0"/>
          </a:p>
        </p:txBody>
      </p:sp>
      <p:sp>
        <p:nvSpPr>
          <p:cNvPr id="4" name="灯片编号占位符 3">
            <a:extLst>
              <a:ext uri="{FF2B5EF4-FFF2-40B4-BE49-F238E27FC236}">
                <a16:creationId xmlns:a16="http://schemas.microsoft.com/office/drawing/2014/main" id="{F7DAC4C6-BB36-90ED-D066-31F4EAD5582E}"/>
              </a:ext>
            </a:extLst>
          </p:cNvPr>
          <p:cNvSpPr>
            <a:spLocks noGrp="1"/>
          </p:cNvSpPr>
          <p:nvPr>
            <p:ph type="sldNum" sz="quarter" idx="5"/>
          </p:nvPr>
        </p:nvSpPr>
        <p:spPr/>
        <p:txBody>
          <a:bodyPr/>
          <a:lstStyle/>
          <a:p>
            <a:fld id="{5614AECC-DCFD-4A5A-A0A4-CF84E62FCBCF}" type="slidenum">
              <a:rPr lang="zh-CN" altLang="en-US" smtClean="0"/>
              <a:t>11</a:t>
            </a:fld>
            <a:endParaRPr lang="zh-CN" altLang="en-US"/>
          </a:p>
        </p:txBody>
      </p:sp>
    </p:spTree>
    <p:extLst>
      <p:ext uri="{BB962C8B-B14F-4D97-AF65-F5344CB8AC3E}">
        <p14:creationId xmlns:p14="http://schemas.microsoft.com/office/powerpoint/2010/main" val="2019697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2E6E-17AC-AF20-B8F9-53B985C6D4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200851-EF79-9EDB-DC5E-E84DD6044D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98DF6D-F09C-C3F5-13EA-E61D6C653DAF}"/>
              </a:ext>
            </a:extLst>
          </p:cNvPr>
          <p:cNvSpPr>
            <a:spLocks noGrp="1"/>
          </p:cNvSpPr>
          <p:nvPr>
            <p:ph type="body" idx="1"/>
          </p:nvPr>
        </p:nvSpPr>
        <p:spPr/>
        <p:txBody>
          <a:bodyPr/>
          <a:lstStyle/>
          <a:p>
            <a:pPr>
              <a:buFont typeface="Arial" panose="020B0604020202020204" pitchFamily="34" charset="0"/>
              <a:buNone/>
            </a:pPr>
            <a:r>
              <a:rPr lang="en-US" altLang="zh-CN" b="1" i="0" dirty="0">
                <a:solidFill>
                  <a:srgbClr val="121212"/>
                </a:solidFill>
                <a:effectLst/>
                <a:latin typeface="Montserrat" panose="020F0502020204030204" pitchFamily="2" charset="0"/>
              </a:rPr>
              <a:t>SOCIAL MEDIA MARKETING</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Social media feeds: </a:t>
            </a:r>
            <a:r>
              <a:rPr lang="en-US" altLang="zh-CN" dirty="0"/>
              <a:t>Regularly repost guest photos and videos on your hotel's Instagram, Facebook, or TikTok accounts.</a:t>
            </a:r>
          </a:p>
          <a:p>
            <a:pPr marL="171450" indent="-171450">
              <a:buFont typeface="Arial" panose="020B0604020202020204" pitchFamily="34" charset="0"/>
              <a:buChar char="•"/>
            </a:pPr>
            <a:r>
              <a:rPr lang="en-US" altLang="zh-CN" b="1" i="0" dirty="0">
                <a:solidFill>
                  <a:srgbClr val="121212"/>
                </a:solidFill>
                <a:effectLst/>
                <a:latin typeface="Montserrat" panose="020F0502020204030204" pitchFamily="2" charset="0"/>
              </a:rPr>
              <a:t>UGC: </a:t>
            </a:r>
          </a:p>
          <a:p>
            <a:pPr marL="628650" lvl="1" indent="-171450">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marL="628650" lvl="1" indent="-171450">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marL="628650" lvl="1" indent="-171450">
              <a:buFont typeface="Arial" panose="020B0604020202020204" pitchFamily="34" charset="0"/>
              <a:buChar char="•"/>
            </a:pPr>
            <a:endParaRPr lang="en-US" altLang="zh-CN" dirty="0"/>
          </a:p>
          <a:p>
            <a:pPr marL="0" lvl="0" indent="0">
              <a:buFont typeface="Arial" panose="020B0604020202020204" pitchFamily="34" charset="0"/>
              <a:buNone/>
            </a:pPr>
            <a:r>
              <a:rPr lang="en-US" altLang="zh-CN" b="1" i="0" dirty="0">
                <a:solidFill>
                  <a:srgbClr val="121212"/>
                </a:solidFill>
                <a:effectLst/>
                <a:latin typeface="Montserrat" panose="020F0502020204030204" pitchFamily="2" charset="0"/>
              </a:rPr>
              <a:t>TAILOR MARKETING EFFORTS</a:t>
            </a:r>
          </a:p>
          <a:p>
            <a:pPr>
              <a:buFont typeface="Arial" panose="020B0604020202020204" pitchFamily="34" charset="0"/>
              <a:buChar char="•"/>
            </a:pPr>
            <a:r>
              <a:rPr lang="en-US" altLang="zh-CN" b="1" i="0" dirty="0">
                <a:solidFill>
                  <a:srgbClr val="121212"/>
                </a:solidFill>
                <a:effectLst/>
                <a:latin typeface="Montserrat" panose="020F0502020204030204" pitchFamily="2" charset="0"/>
              </a:rPr>
              <a:t>Microtargeting:</a:t>
            </a:r>
            <a:r>
              <a:rPr lang="en-US" altLang="zh-CN" b="0" i="0" dirty="0">
                <a:solidFill>
                  <a:srgbClr val="121212"/>
                </a:solidFill>
                <a:effectLst/>
                <a:latin typeface="Montserrat" panose="020F0502020204030204" pitchFamily="2" charset="0"/>
              </a:rPr>
              <a:t> As businesses aim to personalize their marketing efforts, microtargeting has become a key trend in market research in Orlando. This strategy involves collecting detailed data to segment potential customers into smaller, more specific groups, allowing businesses to tailor their messaging and offerings to meet the unique needs of each segment</a:t>
            </a:r>
            <a:r>
              <a:rPr lang="en-US" altLang="zh-CN" b="0" i="0" u="sng" dirty="0">
                <a:solidFill>
                  <a:srgbClr val="121212"/>
                </a:solidFill>
                <a:effectLst/>
                <a:latin typeface="Montserrat" panose="020F0502020204030204" pitchFamily="2" charset="0"/>
              </a:rPr>
              <a:t>. For example: </a:t>
            </a:r>
            <a:r>
              <a:rPr lang="en-US" altLang="zh-CN" b="0" i="0" dirty="0">
                <a:solidFill>
                  <a:srgbClr val="121212"/>
                </a:solidFill>
                <a:effectLst/>
                <a:latin typeface="Montserrat" panose="020F0502020204030204" pitchFamily="2" charset="0"/>
              </a:rPr>
              <a:t>international travelers can be further segmented to:</a:t>
            </a:r>
          </a:p>
          <a:p>
            <a:pPr lvl="1">
              <a:buFont typeface="Arial" panose="020B0604020202020204" pitchFamily="34" charset="0"/>
              <a:buChar char="•"/>
            </a:pPr>
            <a:r>
              <a:rPr lang="en-US" altLang="zh-CN" b="1" dirty="0"/>
              <a:t>Cultural Explorers:</a:t>
            </a:r>
            <a:r>
              <a:rPr lang="en-US" altLang="zh-CN" dirty="0"/>
              <a:t> Travelers from Europe or Asia seeking immersive experiences.</a:t>
            </a:r>
          </a:p>
          <a:p>
            <a:pPr lvl="2">
              <a:buFont typeface="Arial" panose="020B0604020202020204" pitchFamily="34" charset="0"/>
              <a:buChar char="•"/>
            </a:pPr>
            <a:r>
              <a:rPr lang="en-US" altLang="zh-CN" dirty="0"/>
              <a:t>Market proximity to cultural landmarks, museums, and authentic local cuisine.</a:t>
            </a:r>
          </a:p>
          <a:p>
            <a:pPr lvl="1">
              <a:buFont typeface="Arial" panose="020B0604020202020204" pitchFamily="34" charset="0"/>
              <a:buChar char="•"/>
            </a:pPr>
            <a:r>
              <a:rPr lang="en-US" altLang="zh-CN" b="1" dirty="0"/>
              <a:t>Budget-Conscious Backpackers:</a:t>
            </a:r>
            <a:r>
              <a:rPr lang="en-US" altLang="zh-CN" dirty="0"/>
              <a:t> Younger international visitors looking for affordable stays.</a:t>
            </a:r>
          </a:p>
          <a:p>
            <a:pPr lvl="2">
              <a:buFont typeface="Arial" panose="020B0604020202020204" pitchFamily="34" charset="0"/>
              <a:buChar char="•"/>
            </a:pPr>
            <a:r>
              <a:rPr lang="en-US" altLang="zh-CN" dirty="0"/>
              <a:t>Promote shared rooms, discounts for extended stays, and local transportation deals.</a:t>
            </a:r>
          </a:p>
          <a:p>
            <a:pPr lvl="1">
              <a:buFont typeface="Arial" panose="020B0604020202020204" pitchFamily="34" charset="0"/>
              <a:buChar char="•"/>
            </a:pPr>
            <a:r>
              <a:rPr lang="en-US" altLang="zh-CN" b="1" dirty="0"/>
              <a:t>Luxury Travelers:</a:t>
            </a:r>
            <a:r>
              <a:rPr lang="en-US" altLang="zh-CN" dirty="0"/>
              <a:t> High-income individuals seeking exclusivity and top-notch services.</a:t>
            </a:r>
          </a:p>
          <a:p>
            <a:pPr lvl="2">
              <a:buFont typeface="Arial" panose="020B0604020202020204" pitchFamily="34" charset="0"/>
              <a:buChar char="•"/>
            </a:pPr>
            <a:r>
              <a:rPr lang="en-US" altLang="zh-CN" dirty="0"/>
              <a:t>Showcase high-end suites, concierge services, and private tours.</a:t>
            </a:r>
          </a:p>
          <a:p>
            <a:pPr lvl="1">
              <a:buFont typeface="Arial" panose="020B0604020202020204" pitchFamily="34" charset="0"/>
              <a:buChar char="•"/>
            </a:pPr>
            <a:r>
              <a:rPr lang="en-US" altLang="zh-CN" b="1" dirty="0"/>
              <a:t>Frequent Business Travelers:</a:t>
            </a:r>
            <a:r>
              <a:rPr lang="en-US" altLang="zh-CN" dirty="0"/>
              <a:t> Professionals who combine business and leisure (</a:t>
            </a:r>
            <a:r>
              <a:rPr lang="en-US" altLang="zh-CN" dirty="0" err="1"/>
              <a:t>bleisure</a:t>
            </a:r>
            <a:r>
              <a:rPr lang="en-US" altLang="zh-CN" dirty="0"/>
              <a:t>).</a:t>
            </a:r>
          </a:p>
          <a:p>
            <a:pPr lvl="2">
              <a:buFont typeface="Arial" panose="020B0604020202020204" pitchFamily="34" charset="0"/>
              <a:buChar char="•"/>
            </a:pPr>
            <a:r>
              <a:rPr lang="en-US" altLang="zh-CN" dirty="0"/>
              <a:t>Highlight work-friendly amenities and quick access to key business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Montserrat" panose="020F0502020204030204" pitchFamily="2" charset="0"/>
            </a:endParaRPr>
          </a:p>
          <a:p>
            <a:endParaRPr lang="en-US" altLang="zh-CN" b="1" dirty="0"/>
          </a:p>
          <a:p>
            <a:r>
              <a:rPr lang="en-US" altLang="zh-CN" b="1" dirty="0"/>
              <a:t>Encourage Guests to Share Experiences</a:t>
            </a:r>
          </a:p>
          <a:p>
            <a:pPr>
              <a:buFont typeface="Arial" panose="020B0604020202020204" pitchFamily="34" charset="0"/>
              <a:buChar char="•"/>
            </a:pPr>
            <a:r>
              <a:rPr lang="en-US" altLang="zh-CN" b="1" dirty="0"/>
              <a:t>Create Shareable Moments:</a:t>
            </a:r>
            <a:r>
              <a:rPr lang="en-US" altLang="zh-CN" dirty="0"/>
              <a:t> Design </a:t>
            </a:r>
            <a:r>
              <a:rPr lang="en-US" altLang="zh-CN" dirty="0" err="1"/>
              <a:t>Instagrammable</a:t>
            </a:r>
            <a:r>
              <a:rPr lang="en-US" altLang="zh-CN" dirty="0"/>
              <a:t> spots within the hotel, such as themed rooms, unique decor, or stunning views.</a:t>
            </a:r>
          </a:p>
          <a:p>
            <a:pPr>
              <a:buFont typeface="Arial" panose="020B0604020202020204" pitchFamily="34" charset="0"/>
              <a:buChar char="•"/>
            </a:pPr>
            <a:r>
              <a:rPr lang="en-US" altLang="zh-CN" b="1" dirty="0"/>
              <a:t>Offer Incentives:</a:t>
            </a:r>
            <a:r>
              <a:rPr lang="en-US" altLang="zh-CN" dirty="0"/>
              <a:t> Provide small rewards like discounts, complimentary drinks, or loyalty points for guests who share their stay on social media with a branded hashtag.</a:t>
            </a:r>
          </a:p>
          <a:p>
            <a:pPr>
              <a:buFont typeface="Arial" panose="020B0604020202020204" pitchFamily="34" charset="0"/>
              <a:buChar char="•"/>
            </a:pPr>
            <a:r>
              <a:rPr lang="en-US" altLang="zh-CN" b="1" dirty="0"/>
              <a:t>Social Media Feeds:</a:t>
            </a:r>
            <a:r>
              <a:rPr lang="en-US" altLang="zh-CN" dirty="0"/>
              <a:t> Regularly repost guest photos and videos on your hotel's Instagram, Facebook, or TikTok </a:t>
            </a:r>
            <a:r>
              <a:rPr lang="en-US" altLang="zh-CN" dirty="0" err="1"/>
              <a:t>accounts.Highlight</a:t>
            </a:r>
            <a:r>
              <a:rPr lang="en-US" altLang="zh-CN" dirty="0"/>
              <a:t> different experiences (e.g., dining, spa, pet-friendly features).</a:t>
            </a:r>
          </a:p>
          <a:p>
            <a:pPr>
              <a:buFont typeface="Arial" panose="020B0604020202020204" pitchFamily="34" charset="0"/>
              <a:buChar char="•"/>
            </a:pPr>
            <a:r>
              <a:rPr lang="en-US" altLang="zh-CN" b="1" dirty="0"/>
              <a:t>Website Integration:</a:t>
            </a:r>
            <a:r>
              <a:rPr lang="en-US" altLang="zh-CN" dirty="0"/>
              <a:t> Display UGC galleries on your hotel’s website to show authentic guest </a:t>
            </a:r>
            <a:r>
              <a:rPr lang="en-US" altLang="zh-CN" dirty="0" err="1"/>
              <a:t>experiences.Use</a:t>
            </a:r>
            <a:r>
              <a:rPr lang="en-US" altLang="zh-CN" dirty="0"/>
              <a:t> tools like "Social Wall" to aggregate tagged posts.</a:t>
            </a:r>
          </a:p>
          <a:p>
            <a:pPr>
              <a:buFont typeface="Arial" panose="020B0604020202020204" pitchFamily="34" charset="0"/>
              <a:buChar char="•"/>
            </a:pPr>
            <a:endParaRPr lang="en-US" altLang="zh-CN" dirty="0"/>
          </a:p>
          <a:p>
            <a:pPr>
              <a:buFont typeface="Arial" panose="020B0604020202020204" pitchFamily="34" charset="0"/>
              <a:buNone/>
            </a:pPr>
            <a:r>
              <a:rPr lang="en-US" altLang="zh-CN" dirty="0"/>
              <a:t>Customer Experience 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Social Media </a:t>
            </a:r>
            <a:r>
              <a:rPr lang="en-US" altLang="zh-CN" b="1" dirty="0" err="1"/>
              <a:t>Listening:</a:t>
            </a:r>
            <a:r>
              <a:rPr lang="en-US" altLang="zh-CN" dirty="0" err="1"/>
              <a:t>Monitor</a:t>
            </a:r>
            <a:r>
              <a:rPr lang="en-US" altLang="zh-CN" dirty="0"/>
              <a:t> platforms like Twitter or Instagram for customer sentiment and feedback.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b="1" dirty="0"/>
              <a:t>Touchpoint-Specific </a:t>
            </a:r>
            <a:r>
              <a:rPr lang="en-US" altLang="zh-CN" b="1" dirty="0" err="1"/>
              <a:t>Surveys:</a:t>
            </a:r>
            <a:r>
              <a:rPr lang="en-US" altLang="zh-CN" dirty="0" err="1"/>
              <a:t>Trigger</a:t>
            </a:r>
            <a:r>
              <a:rPr lang="en-US" altLang="zh-CN" dirty="0"/>
              <a:t> surveys immediately after a customer interaction (e.g., after a hotel stay or call center interaction).</a:t>
            </a:r>
          </a:p>
          <a:p>
            <a:pPr marL="628650" lvl="1" indent="-171450">
              <a:buFont typeface="Arial" panose="020B0604020202020204" pitchFamily="34" charset="0"/>
              <a:buChar char="•"/>
            </a:pPr>
            <a:r>
              <a:rPr lang="en-US" altLang="zh-CN" dirty="0"/>
              <a:t>Identify gaps between customer expectations and actual experiences.</a:t>
            </a:r>
          </a:p>
          <a:p>
            <a:pPr marL="628650" lvl="1" indent="-171450">
              <a:buFont typeface="Arial" panose="020B0604020202020204" pitchFamily="34" charset="0"/>
              <a:buChar char="•"/>
            </a:pPr>
            <a:r>
              <a:rPr lang="en-US" altLang="zh-CN" dirty="0"/>
              <a:t>Installing </a:t>
            </a:r>
            <a:r>
              <a:rPr lang="en-US" altLang="zh-CN" u="sng" dirty="0"/>
              <a:t>kiosks</a:t>
            </a:r>
            <a:r>
              <a:rPr lang="en-US" altLang="zh-CN" dirty="0"/>
              <a:t> (a small, self-service station or booth, typically equipped with a touchscreen, that allows customers to interact with a system to perform specific tasks) in physical locations(e.g., hotel lobby) allows customers to quickly rate their experience or answer specific questions.</a:t>
            </a:r>
          </a:p>
          <a:p>
            <a:endParaRPr lang="zh-CN" altLang="en-US" dirty="0"/>
          </a:p>
        </p:txBody>
      </p:sp>
      <p:sp>
        <p:nvSpPr>
          <p:cNvPr id="4" name="灯片编号占位符 3">
            <a:extLst>
              <a:ext uri="{FF2B5EF4-FFF2-40B4-BE49-F238E27FC236}">
                <a16:creationId xmlns:a16="http://schemas.microsoft.com/office/drawing/2014/main" id="{F746C82E-E844-F56E-8723-EA700804D910}"/>
              </a:ext>
            </a:extLst>
          </p:cNvPr>
          <p:cNvSpPr>
            <a:spLocks noGrp="1"/>
          </p:cNvSpPr>
          <p:nvPr>
            <p:ph type="sldNum" sz="quarter" idx="5"/>
          </p:nvPr>
        </p:nvSpPr>
        <p:spPr/>
        <p:txBody>
          <a:bodyPr/>
          <a:lstStyle/>
          <a:p>
            <a:fld id="{5614AECC-DCFD-4A5A-A0A4-CF84E62FCBCF}" type="slidenum">
              <a:rPr lang="zh-CN" altLang="en-US" smtClean="0"/>
              <a:t>12</a:t>
            </a:fld>
            <a:endParaRPr lang="zh-CN" altLang="en-US"/>
          </a:p>
        </p:txBody>
      </p:sp>
    </p:spTree>
    <p:extLst>
      <p:ext uri="{BB962C8B-B14F-4D97-AF65-F5344CB8AC3E}">
        <p14:creationId xmlns:p14="http://schemas.microsoft.com/office/powerpoint/2010/main" val="2012785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D46F0-5450-BE35-205B-9498EC7E5F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10BD32-8186-6E17-7FF7-BA2C2BC06F4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BED31A-A495-BB9D-38AA-1A6295C8646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534A6C-6A27-D844-83A0-4FD2DB18E4E1}"/>
              </a:ext>
            </a:extLst>
          </p:cNvPr>
          <p:cNvSpPr>
            <a:spLocks noGrp="1"/>
          </p:cNvSpPr>
          <p:nvPr>
            <p:ph type="sldNum" sz="quarter" idx="5"/>
          </p:nvPr>
        </p:nvSpPr>
        <p:spPr/>
        <p:txBody>
          <a:bodyPr/>
          <a:lstStyle/>
          <a:p>
            <a:fld id="{5614AECC-DCFD-4A5A-A0A4-CF84E62FCBCF}" type="slidenum">
              <a:rPr lang="zh-CN" altLang="en-US" smtClean="0"/>
              <a:t>13</a:t>
            </a:fld>
            <a:endParaRPr lang="zh-CN" altLang="en-US"/>
          </a:p>
        </p:txBody>
      </p:sp>
    </p:spTree>
    <p:extLst>
      <p:ext uri="{BB962C8B-B14F-4D97-AF65-F5344CB8AC3E}">
        <p14:creationId xmlns:p14="http://schemas.microsoft.com/office/powerpoint/2010/main" val="169859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805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773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728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0740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4070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8870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06808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18719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2005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15326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2024/12/4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39004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D17B11-CCD8-4EEC-AD7E-F410C1454966}" type="datetimeFigureOut">
              <a:rPr lang="zh-CN" altLang="en-US" smtClean="0"/>
              <a:t>2024/12/4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6314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3F70D3-325E-E100-0DC3-460D00B50C1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7B31367-BE13-3B55-C561-870E7E8ED7B4}"/>
              </a:ext>
            </a:extLst>
          </p:cNvPr>
          <p:cNvSpPr txBox="1"/>
          <p:nvPr/>
        </p:nvSpPr>
        <p:spPr>
          <a:xfrm>
            <a:off x="1228134" y="1371600"/>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pic>
        <p:nvPicPr>
          <p:cNvPr id="4" name="WeChat_20241202163149">
            <a:hlinkClick r:id="" action="ppaction://media"/>
            <a:extLst>
              <a:ext uri="{FF2B5EF4-FFF2-40B4-BE49-F238E27FC236}">
                <a16:creationId xmlns:a16="http://schemas.microsoft.com/office/drawing/2014/main" id="{81BAC63E-9A75-474B-B424-F3BDC24257D7}"/>
              </a:ext>
            </a:extLst>
          </p:cNvPr>
          <p:cNvPicPr preferRelativeResize="0">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3716000" cy="7715249"/>
          </a:xfrm>
          <a:prstGeom prst="rect">
            <a:avLst/>
          </a:prstGeom>
          <a:effectLst>
            <a:reflection endPos="65000" dist="50800" dir="5400000" sy="-100000" algn="bl" rotWithShape="0"/>
          </a:effectLst>
        </p:spPr>
      </p:pic>
      <p:sp>
        <p:nvSpPr>
          <p:cNvPr id="5" name="文本框 4">
            <a:extLst>
              <a:ext uri="{FF2B5EF4-FFF2-40B4-BE49-F238E27FC236}">
                <a16:creationId xmlns:a16="http://schemas.microsoft.com/office/drawing/2014/main" id="{FB204E97-7A5F-351C-0C07-73ADB551D63C}"/>
              </a:ext>
            </a:extLst>
          </p:cNvPr>
          <p:cNvSpPr txBox="1"/>
          <p:nvPr/>
        </p:nvSpPr>
        <p:spPr>
          <a:xfrm>
            <a:off x="215153" y="3365793"/>
            <a:ext cx="7110933" cy="1446550"/>
          </a:xfrm>
          <a:prstGeom prst="rect">
            <a:avLst/>
          </a:prstGeom>
          <a:noFill/>
        </p:spPr>
        <p:txBody>
          <a:bodyPr wrap="square" rtlCol="0">
            <a:spAutoFit/>
          </a:bodyPr>
          <a:lstStyle/>
          <a:p>
            <a:r>
              <a:rPr lang="en-US" altLang="zh-CN" sz="4400" b="1" dirty="0">
                <a:solidFill>
                  <a:schemeClr val="bg1"/>
                </a:solidFill>
                <a:latin typeface="+mj-lt"/>
              </a:rPr>
              <a:t>Orlando</a:t>
            </a:r>
            <a:r>
              <a:rPr lang="zh-CN" altLang="en-US" sz="4400" b="1" dirty="0">
                <a:solidFill>
                  <a:schemeClr val="bg1"/>
                </a:solidFill>
                <a:latin typeface="+mj-lt"/>
              </a:rPr>
              <a:t> </a:t>
            </a:r>
            <a:r>
              <a:rPr lang="en-US" altLang="zh-CN" sz="4400" b="1" dirty="0">
                <a:solidFill>
                  <a:schemeClr val="bg1"/>
                </a:solidFill>
                <a:latin typeface="+mj-lt"/>
              </a:rPr>
              <a:t>Resort</a:t>
            </a:r>
            <a:r>
              <a:rPr lang="zh-CN" altLang="en-US" sz="4400" b="1" dirty="0">
                <a:solidFill>
                  <a:schemeClr val="bg1"/>
                </a:solidFill>
                <a:latin typeface="+mj-lt"/>
              </a:rPr>
              <a:t> </a:t>
            </a:r>
            <a:r>
              <a:rPr lang="en-US" altLang="zh-CN" sz="4400" b="1" dirty="0">
                <a:solidFill>
                  <a:schemeClr val="bg1"/>
                </a:solidFill>
                <a:latin typeface="+mj-lt"/>
              </a:rPr>
              <a:t>Data Support and Service Solutions</a:t>
            </a:r>
            <a:endParaRPr lang="zh-CN" altLang="en-US" sz="4400" b="1" dirty="0">
              <a:solidFill>
                <a:schemeClr val="bg1"/>
              </a:solidFill>
              <a:latin typeface="+mj-lt"/>
            </a:endParaRPr>
          </a:p>
        </p:txBody>
      </p:sp>
      <p:sp>
        <p:nvSpPr>
          <p:cNvPr id="7" name="文本框 6">
            <a:extLst>
              <a:ext uri="{FF2B5EF4-FFF2-40B4-BE49-F238E27FC236}">
                <a16:creationId xmlns:a16="http://schemas.microsoft.com/office/drawing/2014/main" id="{F5044967-E9E5-84AE-D100-757C8B143A5E}"/>
              </a:ext>
            </a:extLst>
          </p:cNvPr>
          <p:cNvSpPr txBox="1"/>
          <p:nvPr/>
        </p:nvSpPr>
        <p:spPr>
          <a:xfrm>
            <a:off x="215153" y="5255567"/>
            <a:ext cx="6434418" cy="461665"/>
          </a:xfrm>
          <a:prstGeom prst="rect">
            <a:avLst/>
          </a:prstGeom>
          <a:noFill/>
        </p:spPr>
        <p:txBody>
          <a:bodyPr wrap="square" rtlCol="0">
            <a:spAutoFit/>
          </a:bodyPr>
          <a:lstStyle/>
          <a:p>
            <a:r>
              <a:rPr lang="en-US" altLang="zh-CN" sz="2400" b="0" i="0" u="none" strike="noStrike" dirty="0">
                <a:solidFill>
                  <a:schemeClr val="bg1"/>
                </a:solidFill>
                <a:effectLst/>
                <a:latin typeface="Arial" panose="020B0604020202020204" pitchFamily="34" charset="0"/>
              </a:rPr>
              <a:t>Market positioning and implementation</a:t>
            </a:r>
            <a:endParaRPr lang="zh-CN" altLang="en-US" sz="2400" dirty="0">
              <a:solidFill>
                <a:schemeClr val="bg1"/>
              </a:solidFill>
            </a:endParaRPr>
          </a:p>
        </p:txBody>
      </p:sp>
    </p:spTree>
    <p:extLst>
      <p:ext uri="{BB962C8B-B14F-4D97-AF65-F5344CB8AC3E}">
        <p14:creationId xmlns:p14="http://schemas.microsoft.com/office/powerpoint/2010/main" val="203552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36F6-D327-028E-A0A6-EA237E41A521}"/>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F1A1E9D7-C50D-3AA2-9163-4163A0C90B39}"/>
              </a:ext>
            </a:extLst>
          </p:cNvPr>
          <p:cNvSpPr/>
          <p:nvPr/>
        </p:nvSpPr>
        <p:spPr>
          <a:xfrm rot="5400000">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68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698BA099-3744-5635-1F9F-D91D286CA697}"/>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10F7C044-64B6-82E9-2DD4-F9E201A5A1DC}"/>
              </a:ext>
            </a:extLst>
          </p:cNvPr>
          <p:cNvSpPr txBox="1"/>
          <p:nvPr/>
        </p:nvSpPr>
        <p:spPr>
          <a:xfrm>
            <a:off x="43696" y="227452"/>
            <a:ext cx="8302388" cy="830997"/>
          </a:xfrm>
          <a:prstGeom prst="rect">
            <a:avLst/>
          </a:prstGeom>
          <a:noFill/>
        </p:spPr>
        <p:txBody>
          <a:bodyPr wrap="square" rtlCol="0">
            <a:spAutoFit/>
          </a:bodyPr>
          <a:lstStyle/>
          <a:p>
            <a:r>
              <a:rPr lang="en-US" altLang="zh-CN" sz="4800" dirty="0">
                <a:latin typeface="+mj-lt"/>
              </a:rPr>
              <a:t>Product</a:t>
            </a:r>
            <a:endParaRPr lang="zh-CN" altLang="en-US" sz="4800" dirty="0">
              <a:latin typeface="+mj-lt"/>
            </a:endParaRPr>
          </a:p>
        </p:txBody>
      </p:sp>
      <p:sp>
        <p:nvSpPr>
          <p:cNvPr id="11" name="矩形 10">
            <a:extLst>
              <a:ext uri="{FF2B5EF4-FFF2-40B4-BE49-F238E27FC236}">
                <a16:creationId xmlns:a16="http://schemas.microsoft.com/office/drawing/2014/main" id="{456410B1-9F1F-CCD4-EE14-6B702B6DBEF0}"/>
              </a:ext>
            </a:extLst>
          </p:cNvPr>
          <p:cNvSpPr/>
          <p:nvPr/>
        </p:nvSpPr>
        <p:spPr>
          <a:xfrm>
            <a:off x="0" y="1058449"/>
            <a:ext cx="12687661"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8" descr="A pie chart with a number of percentages&#10;&#10;Description automatically generated with medium confidence">
            <a:extLst>
              <a:ext uri="{FF2B5EF4-FFF2-40B4-BE49-F238E27FC236}">
                <a16:creationId xmlns:a16="http://schemas.microsoft.com/office/drawing/2014/main" id="{2F5DAD91-B6F3-BB04-7FEA-3DEEB3DEC72E}"/>
              </a:ext>
            </a:extLst>
          </p:cNvPr>
          <p:cNvPicPr>
            <a:picLocks noChangeAspect="1"/>
          </p:cNvPicPr>
          <p:nvPr/>
        </p:nvPicPr>
        <p:blipFill>
          <a:blip r:embed="rId4"/>
          <a:stretch>
            <a:fillRect/>
          </a:stretch>
        </p:blipFill>
        <p:spPr>
          <a:xfrm>
            <a:off x="383308" y="1167946"/>
            <a:ext cx="2777968" cy="2887384"/>
          </a:xfrm>
          <a:prstGeom prst="rect">
            <a:avLst/>
          </a:prstGeom>
        </p:spPr>
      </p:pic>
      <p:pic>
        <p:nvPicPr>
          <p:cNvPr id="6" name="Picture 22" descr="A pie chart with text on it&#10;&#10;Description automatically generated">
            <a:extLst>
              <a:ext uri="{FF2B5EF4-FFF2-40B4-BE49-F238E27FC236}">
                <a16:creationId xmlns:a16="http://schemas.microsoft.com/office/drawing/2014/main" id="{2A4C0E18-E9C1-BB7D-E5CB-3FF007C4492B}"/>
              </a:ext>
            </a:extLst>
          </p:cNvPr>
          <p:cNvPicPr>
            <a:picLocks noChangeAspect="1"/>
          </p:cNvPicPr>
          <p:nvPr/>
        </p:nvPicPr>
        <p:blipFill>
          <a:blip r:embed="rId5"/>
          <a:stretch>
            <a:fillRect/>
          </a:stretch>
        </p:blipFill>
        <p:spPr>
          <a:xfrm>
            <a:off x="4558044" y="1167946"/>
            <a:ext cx="2733087" cy="2887384"/>
          </a:xfrm>
          <a:prstGeom prst="rect">
            <a:avLst/>
          </a:prstGeom>
        </p:spPr>
      </p:pic>
      <p:pic>
        <p:nvPicPr>
          <p:cNvPr id="7" name="Picture 26" descr="A pie chart of hotels with percentages&#10;&#10;Description automatically generated">
            <a:extLst>
              <a:ext uri="{FF2B5EF4-FFF2-40B4-BE49-F238E27FC236}">
                <a16:creationId xmlns:a16="http://schemas.microsoft.com/office/drawing/2014/main" id="{0CAC011A-73A8-DE16-FE4B-6CC91E700F6E}"/>
              </a:ext>
            </a:extLst>
          </p:cNvPr>
          <p:cNvPicPr>
            <a:picLocks noChangeAspect="1"/>
          </p:cNvPicPr>
          <p:nvPr/>
        </p:nvPicPr>
        <p:blipFill>
          <a:blip r:embed="rId6"/>
          <a:stretch>
            <a:fillRect/>
          </a:stretch>
        </p:blipFill>
        <p:spPr>
          <a:xfrm>
            <a:off x="428189" y="4234258"/>
            <a:ext cx="2733087" cy="2715934"/>
          </a:xfrm>
          <a:prstGeom prst="rect">
            <a:avLst/>
          </a:prstGeom>
        </p:spPr>
      </p:pic>
      <p:pic>
        <p:nvPicPr>
          <p:cNvPr id="8" name="Picture 12" descr="A pie chart with text and numbers&#10;&#10;Description automatically generated">
            <a:extLst>
              <a:ext uri="{FF2B5EF4-FFF2-40B4-BE49-F238E27FC236}">
                <a16:creationId xmlns:a16="http://schemas.microsoft.com/office/drawing/2014/main" id="{39DC41AB-39A5-D7F6-373B-CD31E52C3562}"/>
              </a:ext>
            </a:extLst>
          </p:cNvPr>
          <p:cNvPicPr>
            <a:picLocks noChangeAspect="1"/>
          </p:cNvPicPr>
          <p:nvPr/>
        </p:nvPicPr>
        <p:blipFill>
          <a:blip r:embed="rId7"/>
          <a:stretch>
            <a:fillRect/>
          </a:stretch>
        </p:blipFill>
        <p:spPr>
          <a:xfrm>
            <a:off x="4558044" y="4234258"/>
            <a:ext cx="2733087" cy="2750702"/>
          </a:xfrm>
          <a:prstGeom prst="rect">
            <a:avLst/>
          </a:prstGeom>
        </p:spPr>
      </p:pic>
      <p:sp>
        <p:nvSpPr>
          <p:cNvPr id="9" name="矩形: 圆角 8">
            <a:extLst>
              <a:ext uri="{FF2B5EF4-FFF2-40B4-BE49-F238E27FC236}">
                <a16:creationId xmlns:a16="http://schemas.microsoft.com/office/drawing/2014/main" id="{D53876D3-364F-6131-78D6-A74C22DDB1D1}"/>
              </a:ext>
            </a:extLst>
          </p:cNvPr>
          <p:cNvSpPr/>
          <p:nvPr/>
        </p:nvSpPr>
        <p:spPr>
          <a:xfrm>
            <a:off x="1772292" y="1167946"/>
            <a:ext cx="1320158" cy="29432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518449C-86BB-8334-E7F7-ED56585DA1D5}"/>
              </a:ext>
            </a:extLst>
          </p:cNvPr>
          <p:cNvSpPr txBox="1"/>
          <p:nvPr/>
        </p:nvSpPr>
        <p:spPr>
          <a:xfrm>
            <a:off x="1738933" y="1161218"/>
            <a:ext cx="1997665" cy="307777"/>
          </a:xfrm>
          <a:prstGeom prst="rect">
            <a:avLst/>
          </a:prstGeom>
          <a:noFill/>
        </p:spPr>
        <p:txBody>
          <a:bodyPr wrap="square" rtlCol="0">
            <a:spAutoFit/>
          </a:bodyPr>
          <a:lstStyle/>
          <a:p>
            <a:r>
              <a:rPr lang="en-US" altLang="zh-CN" sz="1400" b="1" dirty="0"/>
              <a:t> </a:t>
            </a:r>
            <a:r>
              <a:rPr lang="en-US" altLang="zh-CN" sz="1400" b="1" dirty="0">
                <a:solidFill>
                  <a:schemeClr val="bg1"/>
                </a:solidFill>
              </a:rPr>
              <a:t>Fitness Center</a:t>
            </a:r>
            <a:endParaRPr lang="zh-CN" altLang="en-US" sz="1400" b="1" dirty="0">
              <a:solidFill>
                <a:schemeClr val="bg1"/>
              </a:solidFill>
            </a:endParaRPr>
          </a:p>
        </p:txBody>
      </p:sp>
      <p:sp>
        <p:nvSpPr>
          <p:cNvPr id="13" name="矩形: 圆角 12">
            <a:extLst>
              <a:ext uri="{FF2B5EF4-FFF2-40B4-BE49-F238E27FC236}">
                <a16:creationId xmlns:a16="http://schemas.microsoft.com/office/drawing/2014/main" id="{E208B052-A262-38A4-E7FC-54D504FB683E}"/>
              </a:ext>
            </a:extLst>
          </p:cNvPr>
          <p:cNvSpPr/>
          <p:nvPr/>
        </p:nvSpPr>
        <p:spPr>
          <a:xfrm>
            <a:off x="5994870" y="1167946"/>
            <a:ext cx="1225550" cy="29432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2B00B3D-CF47-7CD6-6B34-4B56582152DE}"/>
              </a:ext>
            </a:extLst>
          </p:cNvPr>
          <p:cNvSpPr txBox="1"/>
          <p:nvPr/>
        </p:nvSpPr>
        <p:spPr>
          <a:xfrm>
            <a:off x="6044553" y="1166039"/>
            <a:ext cx="1619250" cy="307777"/>
          </a:xfrm>
          <a:prstGeom prst="rect">
            <a:avLst/>
          </a:prstGeom>
          <a:noFill/>
        </p:spPr>
        <p:txBody>
          <a:bodyPr wrap="square" rtlCol="0">
            <a:spAutoFit/>
          </a:bodyPr>
          <a:lstStyle/>
          <a:p>
            <a:r>
              <a:rPr lang="en-US" altLang="zh-CN" sz="1400" b="1" dirty="0">
                <a:solidFill>
                  <a:schemeClr val="bg1"/>
                </a:solidFill>
              </a:rPr>
              <a:t>Pet-Friendly</a:t>
            </a:r>
            <a:endParaRPr lang="zh-CN" altLang="en-US" sz="1400" b="1" dirty="0">
              <a:solidFill>
                <a:schemeClr val="bg1"/>
              </a:solidFill>
            </a:endParaRPr>
          </a:p>
        </p:txBody>
      </p:sp>
      <p:sp>
        <p:nvSpPr>
          <p:cNvPr id="15" name="矩形: 圆角 14">
            <a:extLst>
              <a:ext uri="{FF2B5EF4-FFF2-40B4-BE49-F238E27FC236}">
                <a16:creationId xmlns:a16="http://schemas.microsoft.com/office/drawing/2014/main" id="{BA0C948A-36EF-B1E4-4A71-05E9118B5480}"/>
              </a:ext>
            </a:extLst>
          </p:cNvPr>
          <p:cNvSpPr/>
          <p:nvPr/>
        </p:nvSpPr>
        <p:spPr>
          <a:xfrm>
            <a:off x="1630428" y="4234258"/>
            <a:ext cx="1530848" cy="2248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076F756-2E91-3950-4057-3652CD5B339C}"/>
              </a:ext>
            </a:extLst>
          </p:cNvPr>
          <p:cNvSpPr txBox="1"/>
          <p:nvPr/>
        </p:nvSpPr>
        <p:spPr>
          <a:xfrm>
            <a:off x="1583507" y="4208202"/>
            <a:ext cx="2005958" cy="276999"/>
          </a:xfrm>
          <a:prstGeom prst="rect">
            <a:avLst/>
          </a:prstGeom>
          <a:noFill/>
        </p:spPr>
        <p:txBody>
          <a:bodyPr wrap="square" rtlCol="0">
            <a:spAutoFit/>
          </a:bodyPr>
          <a:lstStyle/>
          <a:p>
            <a:r>
              <a:rPr lang="en-US" altLang="zh-CN" sz="1200" b="1" dirty="0">
                <a:solidFill>
                  <a:schemeClr val="bg1"/>
                </a:solidFill>
              </a:rPr>
              <a:t>Non-smoking rooms</a:t>
            </a:r>
            <a:endParaRPr lang="zh-CN" altLang="en-US" sz="1200" b="1" dirty="0">
              <a:solidFill>
                <a:schemeClr val="bg1"/>
              </a:solidFill>
            </a:endParaRPr>
          </a:p>
        </p:txBody>
      </p:sp>
      <p:sp>
        <p:nvSpPr>
          <p:cNvPr id="17" name="矩形: 圆角 16">
            <a:extLst>
              <a:ext uri="{FF2B5EF4-FFF2-40B4-BE49-F238E27FC236}">
                <a16:creationId xmlns:a16="http://schemas.microsoft.com/office/drawing/2014/main" id="{4BD3AFFE-E6DB-73BE-B465-91679A565DE0}"/>
              </a:ext>
            </a:extLst>
          </p:cNvPr>
          <p:cNvSpPr/>
          <p:nvPr/>
        </p:nvSpPr>
        <p:spPr>
          <a:xfrm>
            <a:off x="6096000" y="4234258"/>
            <a:ext cx="1124420" cy="25094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1548286-6FB9-D413-3321-8D476244954C}"/>
              </a:ext>
            </a:extLst>
          </p:cNvPr>
          <p:cNvSpPr txBox="1"/>
          <p:nvPr/>
        </p:nvSpPr>
        <p:spPr>
          <a:xfrm>
            <a:off x="6060639" y="4208202"/>
            <a:ext cx="1797050" cy="307777"/>
          </a:xfrm>
          <a:prstGeom prst="rect">
            <a:avLst/>
          </a:prstGeom>
          <a:noFill/>
        </p:spPr>
        <p:txBody>
          <a:bodyPr wrap="square" rtlCol="0">
            <a:spAutoFit/>
          </a:bodyPr>
          <a:lstStyle/>
          <a:p>
            <a:r>
              <a:rPr lang="en-US" altLang="zh-CN" sz="1400" b="1" dirty="0">
                <a:solidFill>
                  <a:schemeClr val="bg1"/>
                </a:solidFill>
              </a:rPr>
              <a:t>Parking Lots</a:t>
            </a:r>
            <a:endParaRPr lang="zh-CN" altLang="en-US" sz="1400" b="1" dirty="0">
              <a:solidFill>
                <a:schemeClr val="bg1"/>
              </a:solidFill>
            </a:endParaRPr>
          </a:p>
        </p:txBody>
      </p:sp>
    </p:spTree>
    <p:extLst>
      <p:ext uri="{BB962C8B-B14F-4D97-AF65-F5344CB8AC3E}">
        <p14:creationId xmlns:p14="http://schemas.microsoft.com/office/powerpoint/2010/main" val="42965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44AB4-A7A5-9A87-B7CD-4A83BFAD136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7213D67-874D-2949-BC59-37DC89722ABD}"/>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4090EF71-59DB-DE1D-067A-DC78D8A4D566}"/>
              </a:ext>
            </a:extLst>
          </p:cNvPr>
          <p:cNvSpPr txBox="1"/>
          <p:nvPr/>
        </p:nvSpPr>
        <p:spPr>
          <a:xfrm>
            <a:off x="43696" y="227452"/>
            <a:ext cx="8302388" cy="830997"/>
          </a:xfrm>
          <a:prstGeom prst="rect">
            <a:avLst/>
          </a:prstGeom>
          <a:noFill/>
        </p:spPr>
        <p:txBody>
          <a:bodyPr wrap="square" rtlCol="0">
            <a:spAutoFit/>
          </a:bodyPr>
          <a:lstStyle/>
          <a:p>
            <a:r>
              <a:rPr lang="en-US" altLang="zh-CN" sz="4800" dirty="0">
                <a:latin typeface="+mj-lt"/>
              </a:rPr>
              <a:t>Evaluation Criteria Comparison</a:t>
            </a:r>
            <a:endParaRPr lang="zh-CN" altLang="en-US" sz="4800" dirty="0">
              <a:latin typeface="+mj-lt"/>
            </a:endParaRPr>
          </a:p>
        </p:txBody>
      </p:sp>
      <p:sp>
        <p:nvSpPr>
          <p:cNvPr id="11" name="矩形 10">
            <a:extLst>
              <a:ext uri="{FF2B5EF4-FFF2-40B4-BE49-F238E27FC236}">
                <a16:creationId xmlns:a16="http://schemas.microsoft.com/office/drawing/2014/main" id="{52FC182E-DDFB-E675-0D1D-22A1DDEEBDFB}"/>
              </a:ext>
            </a:extLst>
          </p:cNvPr>
          <p:cNvSpPr/>
          <p:nvPr/>
        </p:nvSpPr>
        <p:spPr>
          <a:xfrm>
            <a:off x="1" y="1058449"/>
            <a:ext cx="12192000"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圆角矩形 5">
            <a:extLst>
              <a:ext uri="{FF2B5EF4-FFF2-40B4-BE49-F238E27FC236}">
                <a16:creationId xmlns:a16="http://schemas.microsoft.com/office/drawing/2014/main" id="{C1210714-2CC3-2842-D9F7-C45FF03AE72C}"/>
              </a:ext>
            </a:extLst>
          </p:cNvPr>
          <p:cNvSpPr/>
          <p:nvPr/>
        </p:nvSpPr>
        <p:spPr>
          <a:xfrm>
            <a:off x="6795658" y="1152096"/>
            <a:ext cx="3948572" cy="570590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Picture 2" descr="A diagram of a weight distribution of evaluation criteria&#10;&#10;Description automatically generated">
            <a:extLst>
              <a:ext uri="{FF2B5EF4-FFF2-40B4-BE49-F238E27FC236}">
                <a16:creationId xmlns:a16="http://schemas.microsoft.com/office/drawing/2014/main" id="{B66FCCCA-D411-A009-59A3-CF3B16E9E634}"/>
              </a:ext>
            </a:extLst>
          </p:cNvPr>
          <p:cNvPicPr>
            <a:picLocks noChangeAspect="1"/>
          </p:cNvPicPr>
          <p:nvPr/>
        </p:nvPicPr>
        <p:blipFill>
          <a:blip r:embed="rId4"/>
          <a:stretch>
            <a:fillRect/>
          </a:stretch>
        </p:blipFill>
        <p:spPr>
          <a:xfrm>
            <a:off x="502202" y="1458406"/>
            <a:ext cx="5963672" cy="3769041"/>
          </a:xfrm>
          <a:prstGeom prst="rect">
            <a:avLst/>
          </a:prstGeom>
        </p:spPr>
      </p:pic>
      <p:sp>
        <p:nvSpPr>
          <p:cNvPr id="5" name="文本框 4">
            <a:extLst>
              <a:ext uri="{FF2B5EF4-FFF2-40B4-BE49-F238E27FC236}">
                <a16:creationId xmlns:a16="http://schemas.microsoft.com/office/drawing/2014/main" id="{01440B58-7D64-40F0-E80A-C5219DDA5BD8}"/>
              </a:ext>
            </a:extLst>
          </p:cNvPr>
          <p:cNvSpPr txBox="1"/>
          <p:nvPr/>
        </p:nvSpPr>
        <p:spPr>
          <a:xfrm>
            <a:off x="6968074" y="1288856"/>
            <a:ext cx="7014576" cy="5663089"/>
          </a:xfrm>
          <a:prstGeom prst="rect">
            <a:avLst/>
          </a:prstGeom>
          <a:noFill/>
        </p:spPr>
        <p:txBody>
          <a:bodyPr wrap="square" rtlCol="0">
            <a:spAutoFit/>
          </a:bodyPr>
          <a:lstStyle/>
          <a:p>
            <a:r>
              <a:rPr lang="en-US" altLang="zh-CN" b="1" dirty="0"/>
              <a:t>Hotel location evaluation system</a:t>
            </a:r>
            <a:br>
              <a:rPr lang="en-US" altLang="zh-CN" sz="1400" b="1" dirty="0"/>
            </a:br>
            <a:r>
              <a:rPr lang="en-US" altLang="zh-CN" sz="1400" b="1" dirty="0"/>
              <a:t> </a:t>
            </a:r>
            <a:r>
              <a:rPr lang="en-US" altLang="zh-CN" sz="1200" b="1" dirty="0"/>
              <a:t>Accessibility and Transport (15)</a:t>
            </a:r>
          </a:p>
          <a:p>
            <a:r>
              <a:rPr lang="en-US" altLang="zh-CN" sz="1200" b="1" dirty="0"/>
              <a:t>	Shuttle Service Feasibility (7)</a:t>
            </a:r>
          </a:p>
          <a:p>
            <a:r>
              <a:rPr lang="en-US" altLang="zh-CN" sz="1200" b="1" dirty="0"/>
              <a:t>	Proximity to Major Roads (5)</a:t>
            </a:r>
          </a:p>
          <a:p>
            <a:r>
              <a:rPr lang="en-US" altLang="zh-CN" sz="1200" b="1" dirty="0"/>
              <a:t>	Traffic Conditions (3)</a:t>
            </a:r>
          </a:p>
          <a:p>
            <a:r>
              <a:rPr lang="en-US" altLang="zh-CN" sz="1200" b="1" dirty="0"/>
              <a:t>Safety and Family Comfort (15)</a:t>
            </a:r>
          </a:p>
          <a:p>
            <a:r>
              <a:rPr lang="en-US" altLang="zh-CN" sz="1200" b="1" dirty="0"/>
              <a:t>	Crime Rate (10)</a:t>
            </a:r>
          </a:p>
          <a:p>
            <a:r>
              <a:rPr lang="en-US" altLang="zh-CN" sz="1200" b="1" dirty="0"/>
              <a:t>	Neighborhood Appeal (5)</a:t>
            </a:r>
          </a:p>
          <a:p>
            <a:r>
              <a:rPr lang="en-US" altLang="zh-CN" sz="1200" b="1" dirty="0"/>
              <a:t>Local Amenities (13)</a:t>
            </a:r>
          </a:p>
          <a:p>
            <a:r>
              <a:rPr lang="en-US" altLang="zh-CN" sz="1200" b="1" dirty="0"/>
              <a:t>	Family-Friendly Restaurants (5)</a:t>
            </a:r>
          </a:p>
          <a:p>
            <a:r>
              <a:rPr lang="en-US" altLang="zh-CN" sz="1200" b="1" dirty="0"/>
              <a:t>	Retail and Grocery Stores (5)</a:t>
            </a:r>
          </a:p>
          <a:p>
            <a:r>
              <a:rPr lang="en-US" altLang="zh-CN" sz="1200" b="1" dirty="0"/>
              <a:t>	Medical Facilities (3)</a:t>
            </a:r>
          </a:p>
          <a:p>
            <a:r>
              <a:rPr lang="en-US" altLang="zh-CN" sz="1200" b="1" dirty="0"/>
              <a:t>Competitive Landscape (10)</a:t>
            </a:r>
          </a:p>
          <a:p>
            <a:r>
              <a:rPr lang="en-US" altLang="zh-CN" sz="1200" b="1" dirty="0"/>
              <a:t>	Number of Nearby Hotels (5)</a:t>
            </a:r>
          </a:p>
          <a:p>
            <a:r>
              <a:rPr lang="en-US" altLang="zh-CN" sz="1200" b="1" dirty="0"/>
              <a:t>	Competitor Pricing (3)</a:t>
            </a:r>
          </a:p>
          <a:p>
            <a:r>
              <a:rPr lang="en-US" altLang="zh-CN" sz="1200" b="1" dirty="0"/>
              <a:t>	Competitor Amenities (2)</a:t>
            </a:r>
          </a:p>
          <a:p>
            <a:r>
              <a:rPr lang="en-US" altLang="zh-CN" sz="1200" b="1" dirty="0"/>
              <a:t>Proximity to Theme Park Attractions (12)</a:t>
            </a:r>
          </a:p>
          <a:p>
            <a:r>
              <a:rPr lang="en-US" altLang="zh-CN" sz="1200" b="1" dirty="0"/>
              <a:t>	Distance to Major Parks (12)</a:t>
            </a:r>
          </a:p>
          <a:p>
            <a:r>
              <a:rPr lang="en-US" altLang="zh-CN" sz="1200" b="1" dirty="0"/>
              <a:t>Proximity to Natural Attractions (10)</a:t>
            </a:r>
          </a:p>
          <a:p>
            <a:r>
              <a:rPr lang="en-US" altLang="zh-CN" sz="1200" b="1" dirty="0"/>
              <a:t>	Distance to Parks or Lakes (6)</a:t>
            </a:r>
          </a:p>
          <a:p>
            <a:r>
              <a:rPr lang="en-US" altLang="zh-CN" sz="1200" b="1" dirty="0"/>
              <a:t>	Scenic Value (4)</a:t>
            </a:r>
          </a:p>
          <a:p>
            <a:r>
              <a:rPr lang="en-US" altLang="zh-CN" sz="1200" b="1" dirty="0"/>
              <a:t>Cost Considerations (10)</a:t>
            </a:r>
          </a:p>
          <a:p>
            <a:r>
              <a:rPr lang="en-US" altLang="zh-CN" sz="1200" b="1" dirty="0"/>
              <a:t>	Property Prices (5)</a:t>
            </a:r>
          </a:p>
          <a:p>
            <a:r>
              <a:rPr lang="en-US" altLang="zh-CN" sz="1200" b="1" dirty="0"/>
              <a:t>	Operational Costs (3)</a:t>
            </a:r>
          </a:p>
          <a:p>
            <a:r>
              <a:rPr lang="en-US" altLang="zh-CN" sz="1200" b="1" dirty="0"/>
              <a:t>	Taxes and Fees (2)</a:t>
            </a:r>
          </a:p>
          <a:p>
            <a:r>
              <a:rPr lang="en-US" altLang="zh-CN" sz="1200" b="1" dirty="0"/>
              <a:t>Market and Demographics (5)</a:t>
            </a:r>
          </a:p>
          <a:p>
            <a:r>
              <a:rPr lang="en-US" altLang="zh-CN" sz="1200" b="1" dirty="0"/>
              <a:t>	Family Tourism Demand (3)</a:t>
            </a:r>
          </a:p>
          <a:p>
            <a:r>
              <a:rPr lang="en-US" altLang="zh-CN" sz="1200" b="1" dirty="0"/>
              <a:t>	Population Growth (2)</a:t>
            </a:r>
          </a:p>
          <a:p>
            <a:endParaRPr kumimoji="1" lang="zh-CN" altLang="en-US" dirty="0"/>
          </a:p>
        </p:txBody>
      </p:sp>
    </p:spTree>
    <p:extLst>
      <p:ext uri="{BB962C8B-B14F-4D97-AF65-F5344CB8AC3E}">
        <p14:creationId xmlns:p14="http://schemas.microsoft.com/office/powerpoint/2010/main" val="767570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C0F02-B41A-1CB1-CD1B-9E1A1B76EA9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A5D73AD-733E-1388-DE32-5402F7867737}"/>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28B25700-4EAF-92A9-B837-0E97C4B06952}"/>
              </a:ext>
            </a:extLst>
          </p:cNvPr>
          <p:cNvSpPr txBox="1"/>
          <p:nvPr/>
        </p:nvSpPr>
        <p:spPr>
          <a:xfrm>
            <a:off x="43696" y="227452"/>
            <a:ext cx="8302388" cy="830997"/>
          </a:xfrm>
          <a:prstGeom prst="rect">
            <a:avLst/>
          </a:prstGeom>
          <a:noFill/>
        </p:spPr>
        <p:txBody>
          <a:bodyPr wrap="square" rtlCol="0">
            <a:spAutoFit/>
          </a:bodyPr>
          <a:lstStyle/>
          <a:p>
            <a:r>
              <a:rPr lang="en-US" altLang="zh-CN" sz="4800" dirty="0">
                <a:latin typeface="+mj-lt"/>
              </a:rPr>
              <a:t>Evaluation Criteria Comparison</a:t>
            </a:r>
            <a:endParaRPr lang="zh-CN" altLang="en-US" sz="4800" dirty="0">
              <a:latin typeface="+mj-lt"/>
            </a:endParaRPr>
          </a:p>
        </p:txBody>
      </p:sp>
      <p:sp>
        <p:nvSpPr>
          <p:cNvPr id="11" name="矩形 10">
            <a:extLst>
              <a:ext uri="{FF2B5EF4-FFF2-40B4-BE49-F238E27FC236}">
                <a16:creationId xmlns:a16="http://schemas.microsoft.com/office/drawing/2014/main" id="{99453786-BCE5-9E2F-FF76-1AC376F5D704}"/>
              </a:ext>
            </a:extLst>
          </p:cNvPr>
          <p:cNvSpPr/>
          <p:nvPr/>
        </p:nvSpPr>
        <p:spPr>
          <a:xfrm>
            <a:off x="0" y="1058449"/>
            <a:ext cx="12687661"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3" descr="A map of the united states&#10;&#10;Description automatically generated">
            <a:extLst>
              <a:ext uri="{FF2B5EF4-FFF2-40B4-BE49-F238E27FC236}">
                <a16:creationId xmlns:a16="http://schemas.microsoft.com/office/drawing/2014/main" id="{701AD797-2DC1-A14F-51D3-DAF809E10875}"/>
              </a:ext>
            </a:extLst>
          </p:cNvPr>
          <p:cNvPicPr>
            <a:picLocks noChangeAspect="1"/>
          </p:cNvPicPr>
          <p:nvPr/>
        </p:nvPicPr>
        <p:blipFill>
          <a:blip r:embed="rId4"/>
          <a:stretch>
            <a:fillRect/>
          </a:stretch>
        </p:blipFill>
        <p:spPr>
          <a:xfrm>
            <a:off x="4138300" y="1608718"/>
            <a:ext cx="2497999" cy="2196193"/>
          </a:xfrm>
          <a:prstGeom prst="rect">
            <a:avLst/>
          </a:prstGeom>
        </p:spPr>
      </p:pic>
      <p:pic>
        <p:nvPicPr>
          <p:cNvPr id="5" name="Picture 5" descr="A map with red dots&#10;&#10;Description automatically generated">
            <a:extLst>
              <a:ext uri="{FF2B5EF4-FFF2-40B4-BE49-F238E27FC236}">
                <a16:creationId xmlns:a16="http://schemas.microsoft.com/office/drawing/2014/main" id="{45C37790-65E4-6FFC-275C-A93027013A1C}"/>
              </a:ext>
            </a:extLst>
          </p:cNvPr>
          <p:cNvPicPr>
            <a:picLocks noChangeAspect="1"/>
          </p:cNvPicPr>
          <p:nvPr/>
        </p:nvPicPr>
        <p:blipFill>
          <a:blip r:embed="rId5"/>
          <a:stretch>
            <a:fillRect/>
          </a:stretch>
        </p:blipFill>
        <p:spPr>
          <a:xfrm>
            <a:off x="96687" y="3794934"/>
            <a:ext cx="4265763" cy="3061570"/>
          </a:xfrm>
          <a:prstGeom prst="rect">
            <a:avLst/>
          </a:prstGeom>
        </p:spPr>
      </p:pic>
      <p:pic>
        <p:nvPicPr>
          <p:cNvPr id="6" name="Picture 2" descr="Getting Around the Orlando Theme Parks in 2024 - The Trusted Traveller">
            <a:extLst>
              <a:ext uri="{FF2B5EF4-FFF2-40B4-BE49-F238E27FC236}">
                <a16:creationId xmlns:a16="http://schemas.microsoft.com/office/drawing/2014/main" id="{C6DFE91B-93DE-5096-CE85-2C2B98DC179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54750" y="3788149"/>
            <a:ext cx="4622928" cy="306157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圆角 8">
            <a:extLst>
              <a:ext uri="{FF2B5EF4-FFF2-40B4-BE49-F238E27FC236}">
                <a16:creationId xmlns:a16="http://schemas.microsoft.com/office/drawing/2014/main" id="{3984BA0D-0EB4-67BF-252F-E15D673D63E3}"/>
              </a:ext>
            </a:extLst>
          </p:cNvPr>
          <p:cNvSpPr/>
          <p:nvPr/>
        </p:nvSpPr>
        <p:spPr>
          <a:xfrm rot="5400000">
            <a:off x="9780709" y="5022850"/>
            <a:ext cx="3048000" cy="592168"/>
          </a:xfrm>
          <a:prstGeom prst="roundRect">
            <a:avLst/>
          </a:prstGeom>
          <a:solidFill>
            <a:schemeClr val="bg1"/>
          </a:solidFill>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BB87BD6-B73F-17BF-9A2F-7F8441F2F1EA}"/>
              </a:ext>
            </a:extLst>
          </p:cNvPr>
          <p:cNvSpPr txBox="1"/>
          <p:nvPr/>
        </p:nvSpPr>
        <p:spPr>
          <a:xfrm rot="5400000">
            <a:off x="9710793" y="5148288"/>
            <a:ext cx="2863733" cy="646331"/>
          </a:xfrm>
          <a:prstGeom prst="rect">
            <a:avLst/>
          </a:prstGeom>
          <a:noFill/>
        </p:spPr>
        <p:txBody>
          <a:bodyPr wrap="square" rtlCol="0">
            <a:spAutoFit/>
          </a:bodyPr>
          <a:lstStyle/>
          <a:p>
            <a:r>
              <a:rPr lang="en-US" altLang="zh-CN" sz="1800" b="1" dirty="0"/>
              <a:t>Theme Park Distribution</a:t>
            </a:r>
          </a:p>
          <a:p>
            <a:endParaRPr lang="zh-CN" altLang="en-US" dirty="0"/>
          </a:p>
        </p:txBody>
      </p:sp>
      <p:sp>
        <p:nvSpPr>
          <p:cNvPr id="12" name="矩形: 圆角 11">
            <a:extLst>
              <a:ext uri="{FF2B5EF4-FFF2-40B4-BE49-F238E27FC236}">
                <a16:creationId xmlns:a16="http://schemas.microsoft.com/office/drawing/2014/main" id="{5C1C65FB-1D47-852F-6700-1BCFB2C1AF72}"/>
              </a:ext>
            </a:extLst>
          </p:cNvPr>
          <p:cNvSpPr/>
          <p:nvPr/>
        </p:nvSpPr>
        <p:spPr>
          <a:xfrm>
            <a:off x="4024086" y="1230541"/>
            <a:ext cx="2622550" cy="343935"/>
          </a:xfrm>
          <a:prstGeom prst="roundRect">
            <a:avLst/>
          </a:prstGeom>
          <a:solidFill>
            <a:schemeClr val="bg1"/>
          </a:solidFill>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7060D1EF-F35E-F372-7DD0-4CF5BB14AD2B}"/>
              </a:ext>
            </a:extLst>
          </p:cNvPr>
          <p:cNvSpPr txBox="1"/>
          <p:nvPr/>
        </p:nvSpPr>
        <p:spPr>
          <a:xfrm>
            <a:off x="4326504" y="1209230"/>
            <a:ext cx="2813050" cy="369332"/>
          </a:xfrm>
          <a:prstGeom prst="rect">
            <a:avLst/>
          </a:prstGeom>
          <a:noFill/>
        </p:spPr>
        <p:txBody>
          <a:bodyPr wrap="square" rtlCol="0">
            <a:spAutoFit/>
          </a:bodyPr>
          <a:lstStyle/>
          <a:p>
            <a:r>
              <a:rPr lang="en-US" altLang="zh-CN" sz="1800" b="1" dirty="0"/>
              <a:t>Hotel Distribution</a:t>
            </a:r>
            <a:endParaRPr lang="zh-CN" altLang="en-US" dirty="0"/>
          </a:p>
        </p:txBody>
      </p:sp>
      <p:sp>
        <p:nvSpPr>
          <p:cNvPr id="14" name="矩形: 圆角 13">
            <a:extLst>
              <a:ext uri="{FF2B5EF4-FFF2-40B4-BE49-F238E27FC236}">
                <a16:creationId xmlns:a16="http://schemas.microsoft.com/office/drawing/2014/main" id="{A5949325-DD67-3F35-C65C-F788D5D14ADF}"/>
              </a:ext>
            </a:extLst>
          </p:cNvPr>
          <p:cNvSpPr/>
          <p:nvPr/>
        </p:nvSpPr>
        <p:spPr>
          <a:xfrm rot="5400000">
            <a:off x="3215536" y="5061566"/>
            <a:ext cx="2967943" cy="547718"/>
          </a:xfrm>
          <a:prstGeom prst="roundRect">
            <a:avLst/>
          </a:prstGeom>
          <a:solidFill>
            <a:schemeClr val="bg1"/>
          </a:solidFill>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94C7362-9867-CC16-CC20-2F7943907FE8}"/>
              </a:ext>
            </a:extLst>
          </p:cNvPr>
          <p:cNvSpPr txBox="1"/>
          <p:nvPr/>
        </p:nvSpPr>
        <p:spPr>
          <a:xfrm rot="5400000">
            <a:off x="3112788" y="5205023"/>
            <a:ext cx="3130550" cy="369332"/>
          </a:xfrm>
          <a:prstGeom prst="rect">
            <a:avLst/>
          </a:prstGeom>
          <a:noFill/>
        </p:spPr>
        <p:txBody>
          <a:bodyPr wrap="square" rtlCol="0">
            <a:spAutoFit/>
          </a:bodyPr>
          <a:lstStyle/>
          <a:p>
            <a:r>
              <a:rPr lang="en-US" altLang="zh-CN" b="1" dirty="0"/>
              <a:t>Granular Hotel Distribution</a:t>
            </a:r>
            <a:endParaRPr lang="zh-CN" altLang="en-US" b="1" dirty="0"/>
          </a:p>
        </p:txBody>
      </p:sp>
      <p:sp>
        <p:nvSpPr>
          <p:cNvPr id="16" name="矩形 15">
            <a:extLst>
              <a:ext uri="{FF2B5EF4-FFF2-40B4-BE49-F238E27FC236}">
                <a16:creationId xmlns:a16="http://schemas.microsoft.com/office/drawing/2014/main" id="{C4BB06C6-0083-9F54-1EF7-3534B1E78BDC}"/>
              </a:ext>
            </a:extLst>
          </p:cNvPr>
          <p:cNvSpPr/>
          <p:nvPr/>
        </p:nvSpPr>
        <p:spPr>
          <a:xfrm>
            <a:off x="31552" y="1581695"/>
            <a:ext cx="3685103" cy="2062458"/>
          </a:xfrm>
          <a:prstGeom prst="rect">
            <a:avLst/>
          </a:prstGeom>
          <a:solidFill>
            <a:schemeClr val="bg1"/>
          </a:solidFill>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DBEA3F69-95AC-DECA-B597-637E4B0072BA}"/>
              </a:ext>
            </a:extLst>
          </p:cNvPr>
          <p:cNvSpPr txBox="1"/>
          <p:nvPr/>
        </p:nvSpPr>
        <p:spPr>
          <a:xfrm>
            <a:off x="234157" y="1702130"/>
            <a:ext cx="3365029" cy="2062103"/>
          </a:xfrm>
          <a:prstGeom prst="rect">
            <a:avLst/>
          </a:prstGeom>
          <a:noFill/>
        </p:spPr>
        <p:txBody>
          <a:bodyPr wrap="square" rtlCol="0">
            <a:spAutoFit/>
          </a:bodyPr>
          <a:lstStyle/>
          <a:p>
            <a:r>
              <a:rPr lang="en-US" altLang="zh-CN" sz="1600" b="1" dirty="0"/>
              <a:t>Competitive Landscape (10%)</a:t>
            </a:r>
          </a:p>
          <a:p>
            <a:pPr marL="285750" indent="-285750">
              <a:buFont typeface="Arial" panose="020B0604020202020204" pitchFamily="34" charset="0"/>
              <a:buChar char="•"/>
            </a:pPr>
            <a:r>
              <a:rPr lang="en-US" altLang="zh-CN" sz="1400" b="1" dirty="0"/>
              <a:t>Number of Nearby Hotels (5%)</a:t>
            </a:r>
            <a:r>
              <a:rPr lang="en-US" altLang="zh-CN" sz="1400" dirty="0"/>
              <a:t>: Evaluate the density of competitors in the area.</a:t>
            </a:r>
          </a:p>
          <a:p>
            <a:pPr marL="285750" indent="-285750">
              <a:buFont typeface="Arial" panose="020B0604020202020204" pitchFamily="34" charset="0"/>
              <a:buChar char="•"/>
            </a:pPr>
            <a:r>
              <a:rPr lang="en-US" altLang="zh-CN" sz="1400" b="1" dirty="0"/>
              <a:t>Competitor Pricing (3%)</a:t>
            </a:r>
            <a:r>
              <a:rPr lang="en-US" altLang="zh-CN" sz="1400" dirty="0"/>
              <a:t>: Analyze average room rates of nearby hotels.</a:t>
            </a:r>
          </a:p>
          <a:p>
            <a:pPr marL="285750" indent="-285750">
              <a:buFont typeface="Arial" panose="020B0604020202020204" pitchFamily="34" charset="0"/>
              <a:buChar char="•"/>
            </a:pPr>
            <a:r>
              <a:rPr lang="en-US" altLang="zh-CN" sz="1400" b="1" dirty="0"/>
              <a:t>Competitor Amenities (2%)</a:t>
            </a:r>
            <a:r>
              <a:rPr lang="en-US" altLang="zh-CN" sz="1400" dirty="0"/>
              <a:t>: Review unique offerings from competitors.</a:t>
            </a:r>
          </a:p>
          <a:p>
            <a:endParaRPr lang="zh-CN" altLang="en-US" sz="1400" dirty="0"/>
          </a:p>
        </p:txBody>
      </p:sp>
      <p:sp>
        <p:nvSpPr>
          <p:cNvPr id="18" name="矩形: 圆角 17">
            <a:extLst>
              <a:ext uri="{FF2B5EF4-FFF2-40B4-BE49-F238E27FC236}">
                <a16:creationId xmlns:a16="http://schemas.microsoft.com/office/drawing/2014/main" id="{8D13D80E-643B-6EBD-A687-1BDCD44BF72F}"/>
              </a:ext>
            </a:extLst>
          </p:cNvPr>
          <p:cNvSpPr/>
          <p:nvPr/>
        </p:nvSpPr>
        <p:spPr>
          <a:xfrm>
            <a:off x="7175413" y="1581695"/>
            <a:ext cx="3852911" cy="2213673"/>
          </a:xfrm>
          <a:prstGeom prst="roundRect">
            <a:avLst/>
          </a:prstGeom>
          <a:solidFill>
            <a:schemeClr val="bg1"/>
          </a:solidFill>
          <a:effectLst>
            <a:softEdge rad="88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A6793961-6FE8-FB15-5844-10ECED8FD830}"/>
              </a:ext>
            </a:extLst>
          </p:cNvPr>
          <p:cNvSpPr txBox="1"/>
          <p:nvPr/>
        </p:nvSpPr>
        <p:spPr>
          <a:xfrm>
            <a:off x="7407629" y="1980222"/>
            <a:ext cx="3505245" cy="1754326"/>
          </a:xfrm>
          <a:prstGeom prst="rect">
            <a:avLst/>
          </a:prstGeom>
          <a:noFill/>
        </p:spPr>
        <p:txBody>
          <a:bodyPr wrap="square" rtlCol="0">
            <a:spAutoFit/>
          </a:bodyPr>
          <a:lstStyle/>
          <a:p>
            <a:r>
              <a:rPr lang="en-US" altLang="zh-CN" sz="1600" b="1" dirty="0"/>
              <a:t>Proximity to Theme Park Attractions (12%)</a:t>
            </a:r>
          </a:p>
          <a:p>
            <a:endParaRPr lang="en-US" altLang="zh-CN" sz="1600" b="1" dirty="0"/>
          </a:p>
          <a:p>
            <a:pPr marL="0" indent="0">
              <a:buNone/>
            </a:pPr>
            <a:r>
              <a:rPr lang="en-US" altLang="zh-CN" sz="1400" b="1" dirty="0"/>
              <a:t>Distance to Major Parks (12%)</a:t>
            </a:r>
            <a:r>
              <a:rPr lang="en-US" altLang="zh-CN" sz="1400" dirty="0"/>
              <a:t>: Evaluate travel time to Disney, Universal, and other parks.</a:t>
            </a:r>
          </a:p>
          <a:p>
            <a:endParaRPr lang="zh-CN" altLang="en-US" dirty="0"/>
          </a:p>
        </p:txBody>
      </p:sp>
    </p:spTree>
    <p:extLst>
      <p:ext uri="{BB962C8B-B14F-4D97-AF65-F5344CB8AC3E}">
        <p14:creationId xmlns:p14="http://schemas.microsoft.com/office/powerpoint/2010/main" val="385814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A30C-09D7-9045-F548-B9E3E1035FED}"/>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71748D01-742F-F68D-906E-EECBDB0FE1FB}"/>
              </a:ext>
            </a:extLst>
          </p:cNvPr>
          <p:cNvSpPr/>
          <p:nvPr/>
        </p:nvSpPr>
        <p:spPr>
          <a:xfrm rot="16200000">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63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E7A82835-5C65-D0BE-37F9-2EB9CB076619}"/>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A3AB9C78-1859-6965-11F6-A249E2413DB9}"/>
              </a:ext>
            </a:extLst>
          </p:cNvPr>
          <p:cNvSpPr txBox="1"/>
          <p:nvPr/>
        </p:nvSpPr>
        <p:spPr>
          <a:xfrm>
            <a:off x="43696" y="227452"/>
            <a:ext cx="5802923" cy="830997"/>
          </a:xfrm>
          <a:prstGeom prst="rect">
            <a:avLst/>
          </a:prstGeom>
          <a:noFill/>
        </p:spPr>
        <p:txBody>
          <a:bodyPr wrap="square" rtlCol="0">
            <a:spAutoFit/>
          </a:bodyPr>
          <a:lstStyle/>
          <a:p>
            <a:r>
              <a:rPr lang="en-US" altLang="zh-CN" sz="4800" dirty="0">
                <a:latin typeface="+mj-lt"/>
              </a:rPr>
              <a:t>Seasonal Pricing Trend</a:t>
            </a:r>
            <a:endParaRPr lang="zh-CN" altLang="en-US" sz="4800" dirty="0">
              <a:latin typeface="+mj-lt"/>
            </a:endParaRPr>
          </a:p>
        </p:txBody>
      </p:sp>
      <p:sp>
        <p:nvSpPr>
          <p:cNvPr id="11" name="矩形 10">
            <a:extLst>
              <a:ext uri="{FF2B5EF4-FFF2-40B4-BE49-F238E27FC236}">
                <a16:creationId xmlns:a16="http://schemas.microsoft.com/office/drawing/2014/main" id="{0311EECB-403B-7C93-06FC-73D5A9B23D34}"/>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3">
            <a:extLst>
              <a:ext uri="{FF2B5EF4-FFF2-40B4-BE49-F238E27FC236}">
                <a16:creationId xmlns:a16="http://schemas.microsoft.com/office/drawing/2014/main" id="{40492B33-EE79-647D-2B5E-2E48416BA45A}"/>
              </a:ext>
            </a:extLst>
          </p:cNvPr>
          <p:cNvPicPr>
            <a:picLocks noChangeAspect="1"/>
          </p:cNvPicPr>
          <p:nvPr/>
        </p:nvPicPr>
        <p:blipFill>
          <a:blip r:embed="rId4"/>
          <a:stretch>
            <a:fillRect/>
          </a:stretch>
        </p:blipFill>
        <p:spPr>
          <a:xfrm>
            <a:off x="293078" y="1553462"/>
            <a:ext cx="6330996" cy="5147410"/>
          </a:xfrm>
          <a:prstGeom prst="rect">
            <a:avLst/>
          </a:prstGeom>
        </p:spPr>
      </p:pic>
    </p:spTree>
    <p:extLst>
      <p:ext uri="{BB962C8B-B14F-4D97-AF65-F5344CB8AC3E}">
        <p14:creationId xmlns:p14="http://schemas.microsoft.com/office/powerpoint/2010/main" val="2061211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F0093-28C8-0887-F151-44BA4F1D93D5}"/>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D0E6CF80-2B21-74A1-BF15-4656ADA8F809}"/>
              </a:ext>
            </a:extLst>
          </p:cNvPr>
          <p:cNvSpPr/>
          <p:nvPr/>
        </p:nvSpPr>
        <p:spPr>
          <a:xfrm>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61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F684CCB2-0C23-2DA5-DDB1-9F541A5B02FF}"/>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68F1F3F3-5DF0-E388-1FED-F039A49C16FE}"/>
              </a:ext>
            </a:extLst>
          </p:cNvPr>
          <p:cNvSpPr txBox="1"/>
          <p:nvPr/>
        </p:nvSpPr>
        <p:spPr>
          <a:xfrm>
            <a:off x="43696" y="227452"/>
            <a:ext cx="5802923" cy="830997"/>
          </a:xfrm>
          <a:prstGeom prst="rect">
            <a:avLst/>
          </a:prstGeom>
          <a:noFill/>
        </p:spPr>
        <p:txBody>
          <a:bodyPr wrap="square" rtlCol="0">
            <a:spAutoFit/>
          </a:bodyPr>
          <a:lstStyle/>
          <a:p>
            <a:r>
              <a:rPr lang="en-US" altLang="zh-CN" sz="4800" dirty="0">
                <a:latin typeface="+mj-lt"/>
              </a:rPr>
              <a:t>Seasonal Pricing Trend</a:t>
            </a:r>
            <a:endParaRPr lang="zh-CN" altLang="en-US" sz="4800" dirty="0">
              <a:latin typeface="+mj-lt"/>
            </a:endParaRPr>
          </a:p>
        </p:txBody>
      </p:sp>
      <p:sp>
        <p:nvSpPr>
          <p:cNvPr id="11" name="矩形 10">
            <a:extLst>
              <a:ext uri="{FF2B5EF4-FFF2-40B4-BE49-F238E27FC236}">
                <a16:creationId xmlns:a16="http://schemas.microsoft.com/office/drawing/2014/main" id="{6C688048-AA47-2364-104D-FA053ADD2B16}"/>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Picture 2">
            <a:extLst>
              <a:ext uri="{FF2B5EF4-FFF2-40B4-BE49-F238E27FC236}">
                <a16:creationId xmlns:a16="http://schemas.microsoft.com/office/drawing/2014/main" id="{0FF5801B-C80F-71B5-D33B-2EEF5C1B8284}"/>
              </a:ext>
            </a:extLst>
          </p:cNvPr>
          <p:cNvPicPr>
            <a:picLocks noChangeAspect="1"/>
          </p:cNvPicPr>
          <p:nvPr/>
        </p:nvPicPr>
        <p:blipFill>
          <a:blip r:embed="rId4"/>
          <a:stretch>
            <a:fillRect/>
          </a:stretch>
        </p:blipFill>
        <p:spPr>
          <a:xfrm>
            <a:off x="43695" y="2184400"/>
            <a:ext cx="7397827" cy="3907194"/>
          </a:xfrm>
          <a:prstGeom prst="rect">
            <a:avLst/>
          </a:prstGeom>
        </p:spPr>
      </p:pic>
    </p:spTree>
    <p:extLst>
      <p:ext uri="{BB962C8B-B14F-4D97-AF65-F5344CB8AC3E}">
        <p14:creationId xmlns:p14="http://schemas.microsoft.com/office/powerpoint/2010/main" val="152447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1A012-875F-9B06-163A-5DE51ACAAD58}"/>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D06EE85C-9D63-4F5B-59E9-F93172D41E86}"/>
              </a:ext>
            </a:extLst>
          </p:cNvPr>
          <p:cNvSpPr/>
          <p:nvPr/>
        </p:nvSpPr>
        <p:spPr>
          <a:xfrm rot="10800000">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75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E7A809BD-67EF-E931-93BE-9047DC422519}"/>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057520DA-81EC-1D57-D013-4EE648C9A59D}"/>
              </a:ext>
            </a:extLst>
          </p:cNvPr>
          <p:cNvSpPr txBox="1"/>
          <p:nvPr/>
        </p:nvSpPr>
        <p:spPr>
          <a:xfrm>
            <a:off x="43696" y="227452"/>
            <a:ext cx="8955161" cy="769441"/>
          </a:xfrm>
          <a:prstGeom prst="rect">
            <a:avLst/>
          </a:prstGeom>
          <a:noFill/>
        </p:spPr>
        <p:txBody>
          <a:bodyPr wrap="square" rtlCol="0">
            <a:spAutoFit/>
          </a:bodyPr>
          <a:lstStyle/>
          <a:p>
            <a:r>
              <a:rPr lang="en-US" altLang="zh-CN" sz="4400" dirty="0">
                <a:latin typeface="+mj-lt"/>
              </a:rPr>
              <a:t>Pricing Strategy for Orlando Resort</a:t>
            </a:r>
            <a:endParaRPr lang="zh-CN" altLang="en-US" sz="4400" dirty="0">
              <a:latin typeface="+mj-lt"/>
            </a:endParaRPr>
          </a:p>
        </p:txBody>
      </p:sp>
      <p:sp>
        <p:nvSpPr>
          <p:cNvPr id="11" name="矩形 10">
            <a:extLst>
              <a:ext uri="{FF2B5EF4-FFF2-40B4-BE49-F238E27FC236}">
                <a16:creationId xmlns:a16="http://schemas.microsoft.com/office/drawing/2014/main" id="{8264BD85-57A5-7571-19EC-5419EDD7B1BE}"/>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8E662718-BB26-2AC4-294E-F47826E1F8DC}"/>
              </a:ext>
            </a:extLst>
          </p:cNvPr>
          <p:cNvSpPr/>
          <p:nvPr/>
        </p:nvSpPr>
        <p:spPr>
          <a:xfrm>
            <a:off x="3666149" y="1120474"/>
            <a:ext cx="6496050" cy="3188717"/>
          </a:xfrm>
          <a:prstGeom prst="roundRect">
            <a:avLst/>
          </a:prstGeom>
          <a:solidFill>
            <a:schemeClr val="bg1">
              <a:alpha val="97000"/>
            </a:schemeClr>
          </a:solidFill>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58A9110A-0FD1-8F01-3F88-3C16A68AD595}"/>
              </a:ext>
            </a:extLst>
          </p:cNvPr>
          <p:cNvSpPr txBox="1"/>
          <p:nvPr/>
        </p:nvSpPr>
        <p:spPr>
          <a:xfrm>
            <a:off x="3942374" y="1462266"/>
            <a:ext cx="5943600" cy="2945935"/>
          </a:xfrm>
          <a:prstGeom prst="rect">
            <a:avLst/>
          </a:prstGeom>
          <a:noFill/>
        </p:spPr>
        <p:txBody>
          <a:bodyPr wrap="square" rtlCol="0">
            <a:spAutoFit/>
          </a:bodyPr>
          <a:lstStyle/>
          <a:p>
            <a:pPr>
              <a:lnSpc>
                <a:spcPct val="115000"/>
              </a:lnSpc>
              <a:spcAft>
                <a:spcPts val="800"/>
              </a:spcAft>
            </a:pPr>
            <a:r>
              <a:rPr lang="en-US" altLang="zh-CN" sz="1800" kern="100" dirty="0">
                <a:effectLst/>
                <a:ea typeface="等线" panose="02010600030101010101" pitchFamily="2" charset="-122"/>
                <a:cs typeface="Times New Roman" panose="02020603050405020304" pitchFamily="18" charset="0"/>
              </a:rPr>
              <a:t>Price=(</a:t>
            </a:r>
            <a:r>
              <a:rPr lang="en-US" altLang="zh-CN" sz="1800" kern="100" dirty="0">
                <a:solidFill>
                  <a:schemeClr val="accent2"/>
                </a:solidFill>
                <a:effectLst/>
                <a:ea typeface="等线" panose="02010600030101010101" pitchFamily="2" charset="-122"/>
                <a:cs typeface="Times New Roman" panose="02020603050405020304" pitchFamily="18" charset="0"/>
              </a:rPr>
              <a:t>Base Cost</a:t>
            </a:r>
            <a:r>
              <a:rPr lang="zh-CN" altLang="en-US" sz="1800" kern="100" dirty="0">
                <a:solidFill>
                  <a:schemeClr val="accent2"/>
                </a:solidFill>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a:t>
            </a:r>
            <a:r>
              <a:rPr lang="zh-CN" altLang="en-US" sz="1800" kern="100" dirty="0">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(1+</a:t>
            </a:r>
            <a:r>
              <a:rPr lang="en-US" altLang="zh-CN" sz="1800" kern="100" dirty="0">
                <a:solidFill>
                  <a:schemeClr val="accent2"/>
                </a:solidFill>
                <a:ea typeface="等线" panose="02010600030101010101" pitchFamily="2" charset="-122"/>
                <a:cs typeface="Times New Roman" panose="02020603050405020304" pitchFamily="18" charset="0"/>
              </a:rPr>
              <a:t> </a:t>
            </a:r>
            <a:r>
              <a:rPr lang="en-US" altLang="zh-CN" sz="1800" kern="100" dirty="0">
                <a:solidFill>
                  <a:srgbClr val="FF0000"/>
                </a:solidFill>
                <a:ea typeface="等线" panose="02010600030101010101" pitchFamily="2" charset="-122"/>
                <a:cs typeface="Times New Roman" panose="02020603050405020304" pitchFamily="18" charset="0"/>
              </a:rPr>
              <a:t>Profit Margin</a:t>
            </a:r>
            <a:r>
              <a:rPr lang="en-US" altLang="zh-CN" sz="1800" kern="100" dirty="0">
                <a:effectLst/>
                <a:ea typeface="等线" panose="02010600030101010101" pitchFamily="2" charset="-122"/>
                <a:cs typeface="Times New Roman" panose="02020603050405020304" pitchFamily="18" charset="0"/>
              </a:rPr>
              <a:t>))</a:t>
            </a:r>
            <a:r>
              <a:rPr lang="zh-CN" altLang="en-US" sz="1800" kern="100" dirty="0">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a:t>
            </a:r>
            <a:r>
              <a:rPr lang="zh-CN" altLang="en-US" sz="1800" kern="100" dirty="0">
                <a:effectLst/>
                <a:ea typeface="等线" panose="02010600030101010101" pitchFamily="2" charset="-122"/>
                <a:cs typeface="Times New Roman" panose="02020603050405020304" pitchFamily="18" charset="0"/>
              </a:rPr>
              <a:t> </a:t>
            </a:r>
            <a:r>
              <a:rPr lang="en-US" altLang="zh-CN" sz="1800" kern="100" dirty="0">
                <a:solidFill>
                  <a:schemeClr val="accent6">
                    <a:lumMod val="50000"/>
                  </a:schemeClr>
                </a:solidFill>
                <a:effectLst/>
                <a:ea typeface="等线" panose="02010600030101010101" pitchFamily="2" charset="-122"/>
                <a:cs typeface="Times New Roman" panose="02020603050405020304" pitchFamily="18" charset="0"/>
              </a:rPr>
              <a:t>Location Factor</a:t>
            </a:r>
            <a:r>
              <a:rPr lang="zh-CN" altLang="en-US" sz="1800" kern="100" dirty="0">
                <a:solidFill>
                  <a:schemeClr val="accent6">
                    <a:lumMod val="50000"/>
                  </a:schemeClr>
                </a:solidFill>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a:t>
            </a:r>
            <a:r>
              <a:rPr lang="zh-CN" altLang="en-US" sz="1800" kern="100" dirty="0">
                <a:effectLst/>
                <a:ea typeface="等线" panose="02010600030101010101" pitchFamily="2" charset="-122"/>
                <a:cs typeface="Times New Roman" panose="02020603050405020304" pitchFamily="18" charset="0"/>
              </a:rPr>
              <a:t> </a:t>
            </a:r>
            <a:r>
              <a:rPr lang="en-US" altLang="zh-CN" sz="1800" kern="100" dirty="0">
                <a:solidFill>
                  <a:schemeClr val="accent6"/>
                </a:solidFill>
                <a:effectLst/>
                <a:ea typeface="等线" panose="02010600030101010101" pitchFamily="2" charset="-122"/>
                <a:cs typeface="Times New Roman" panose="02020603050405020304" pitchFamily="18" charset="0"/>
              </a:rPr>
              <a:t>Competitor Adjustment Factor</a:t>
            </a:r>
            <a:r>
              <a:rPr lang="zh-CN" altLang="en-US" sz="1800" kern="100" dirty="0">
                <a:solidFill>
                  <a:schemeClr val="accent6"/>
                </a:solidFill>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a:t>
            </a:r>
            <a:r>
              <a:rPr lang="zh-CN" altLang="en-US" sz="1800" kern="100" dirty="0">
                <a:effectLst/>
                <a:ea typeface="等线" panose="02010600030101010101" pitchFamily="2" charset="-122"/>
                <a:cs typeface="Times New Roman" panose="02020603050405020304" pitchFamily="18" charset="0"/>
              </a:rPr>
              <a:t> </a:t>
            </a:r>
            <a:r>
              <a:rPr lang="en-US" altLang="zh-CN" sz="1800" kern="100" dirty="0">
                <a:solidFill>
                  <a:srgbClr val="00B0F0"/>
                </a:solidFill>
                <a:ea typeface="等线" panose="02010600030101010101" pitchFamily="2" charset="-122"/>
                <a:cs typeface="Times New Roman" panose="02020603050405020304" pitchFamily="18" charset="0"/>
              </a:rPr>
              <a:t>Amenities</a:t>
            </a:r>
            <a:r>
              <a:rPr lang="zh-CN" altLang="en-US" sz="1800" kern="100" dirty="0">
                <a:solidFill>
                  <a:srgbClr val="00B0F0"/>
                </a:solidFill>
                <a:ea typeface="等线" panose="02010600030101010101" pitchFamily="2" charset="-122"/>
                <a:cs typeface="Times New Roman" panose="02020603050405020304" pitchFamily="18" charset="0"/>
              </a:rPr>
              <a:t> </a:t>
            </a:r>
            <a:r>
              <a:rPr lang="en-US" altLang="zh-CN" sz="1800" kern="100" dirty="0">
                <a:solidFill>
                  <a:srgbClr val="00B0F0"/>
                </a:solidFill>
                <a:ea typeface="等线" panose="02010600030101010101" pitchFamily="2" charset="-122"/>
                <a:cs typeface="Times New Roman" panose="02020603050405020304" pitchFamily="18" charset="0"/>
              </a:rPr>
              <a:t>Factor</a:t>
            </a:r>
            <a:r>
              <a:rPr lang="en-US" altLang="zh-CN" sz="1800" kern="100" dirty="0">
                <a:solidFill>
                  <a:srgbClr val="00B0F0"/>
                </a:solidFill>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a:t>
            </a:r>
            <a:r>
              <a:rPr lang="en-US" altLang="zh-CN" sz="1800" b="0" dirty="0">
                <a:solidFill>
                  <a:srgbClr val="000000"/>
                </a:solidFill>
                <a:effectLst/>
              </a:rPr>
              <a:t> </a:t>
            </a:r>
            <a:r>
              <a:rPr lang="en-US" altLang="zh-CN" sz="1800" b="0" dirty="0">
                <a:solidFill>
                  <a:srgbClr val="0070C0"/>
                </a:solidFill>
                <a:effectLst/>
              </a:rPr>
              <a:t>Room</a:t>
            </a:r>
            <a:r>
              <a:rPr lang="zh-CN" altLang="en-US" sz="1800" b="0" dirty="0">
                <a:solidFill>
                  <a:srgbClr val="0070C0"/>
                </a:solidFill>
                <a:effectLst/>
              </a:rPr>
              <a:t> </a:t>
            </a:r>
            <a:r>
              <a:rPr lang="en-US" altLang="zh-CN" sz="1800" b="0" dirty="0">
                <a:solidFill>
                  <a:srgbClr val="0070C0"/>
                </a:solidFill>
                <a:effectLst/>
              </a:rPr>
              <a:t>Type</a:t>
            </a:r>
            <a:r>
              <a:rPr lang="en-US" altLang="zh-CN" sz="1800" kern="100" dirty="0">
                <a:solidFill>
                  <a:srgbClr val="0070C0"/>
                </a:solidFill>
                <a:effectLst/>
                <a:ea typeface="等线" panose="02010600030101010101" pitchFamily="2" charset="-122"/>
                <a:cs typeface="Times New Roman" panose="02020603050405020304" pitchFamily="18" charset="0"/>
              </a:rPr>
              <a:t> </a:t>
            </a:r>
            <a:r>
              <a:rPr lang="en-US" altLang="zh-CN" sz="1800" kern="100" dirty="0">
                <a:effectLst/>
                <a:ea typeface="等线" panose="02010600030101010101" pitchFamily="2" charset="-122"/>
                <a:cs typeface="Times New Roman" panose="02020603050405020304" pitchFamily="18" charset="0"/>
              </a:rPr>
              <a:t>×</a:t>
            </a:r>
            <a:r>
              <a:rPr lang="zh-CN" altLang="en-US" sz="1800" kern="100" dirty="0">
                <a:effectLst/>
                <a:ea typeface="等线" panose="02010600030101010101" pitchFamily="2" charset="-122"/>
                <a:cs typeface="Times New Roman" panose="02020603050405020304" pitchFamily="18" charset="0"/>
              </a:rPr>
              <a:t> </a:t>
            </a:r>
            <a:r>
              <a:rPr lang="en-US" altLang="zh-CN" sz="1800" kern="100" dirty="0">
                <a:solidFill>
                  <a:srgbClr val="7030A0"/>
                </a:solidFill>
                <a:effectLst/>
                <a:ea typeface="等线" panose="02010600030101010101" pitchFamily="2" charset="-122"/>
                <a:cs typeface="Times New Roman" panose="02020603050405020304" pitchFamily="18" charset="0"/>
              </a:rPr>
              <a:t>Season</a:t>
            </a:r>
          </a:p>
          <a:p>
            <a:pPr>
              <a:lnSpc>
                <a:spcPct val="115000"/>
              </a:lnSpc>
              <a:spcAft>
                <a:spcPts val="800"/>
              </a:spcAft>
            </a:pPr>
            <a:r>
              <a:rPr lang="en-US" altLang="zh-CN" sz="1600" kern="100" dirty="0">
                <a:solidFill>
                  <a:schemeClr val="accent2"/>
                </a:solidFill>
                <a:effectLst/>
                <a:ea typeface="等线" panose="02010600030101010101" pitchFamily="2" charset="-122"/>
                <a:cs typeface="Times New Roman" panose="02020603050405020304" pitchFamily="18" charset="0"/>
              </a:rPr>
              <a:t>Base Cost</a:t>
            </a:r>
            <a:r>
              <a:rPr lang="en-US" altLang="zh-CN" sz="1600" dirty="0"/>
              <a:t>=(Number of Rooms×365×Average Occupancy Rate)(Employee Annual </a:t>
            </a:r>
            <a:r>
              <a:rPr lang="en-US" altLang="zh-CN" sz="1600" dirty="0" err="1"/>
              <a:t>Salary×Number</a:t>
            </a:r>
            <a:r>
              <a:rPr lang="en-US" altLang="zh-CN" sz="1600" dirty="0"/>
              <a:t> of Employees)+(Employee Annual </a:t>
            </a:r>
            <a:r>
              <a:rPr lang="en-US" altLang="zh-CN" sz="1600" dirty="0" err="1"/>
              <a:t>Salary×Number</a:t>
            </a:r>
            <a:r>
              <a:rPr lang="en-US" altLang="zh-CN" sz="1600" dirty="0"/>
              <a:t> of </a:t>
            </a:r>
            <a:r>
              <a:rPr lang="en-US" altLang="zh-CN" sz="1600" dirty="0" err="1"/>
              <a:t>Employees×Percentage</a:t>
            </a:r>
            <a:r>
              <a:rPr lang="en-US" altLang="zh-CN" sz="1600" dirty="0"/>
              <a:t> of Other Operating Costs)​=100×365×0.70)(40,000×80)+(40,000×80×0.40)≈</a:t>
            </a:r>
            <a:r>
              <a:rPr lang="en-US" altLang="zh-CN" sz="1600" b="1" dirty="0"/>
              <a:t>175.42</a:t>
            </a:r>
          </a:p>
          <a:p>
            <a:endParaRPr lang="zh-CN" altLang="en-US" dirty="0"/>
          </a:p>
        </p:txBody>
      </p:sp>
      <p:pic>
        <p:nvPicPr>
          <p:cNvPr id="7" name="图片 6" descr="文本&#10;&#10;描述已自动生成">
            <a:extLst>
              <a:ext uri="{FF2B5EF4-FFF2-40B4-BE49-F238E27FC236}">
                <a16:creationId xmlns:a16="http://schemas.microsoft.com/office/drawing/2014/main" id="{1D7D71FB-7F42-FE44-DD5A-87C31A4FA0EC}"/>
              </a:ext>
            </a:extLst>
          </p:cNvPr>
          <p:cNvPicPr>
            <a:picLocks noChangeAspect="1"/>
          </p:cNvPicPr>
          <p:nvPr/>
        </p:nvPicPr>
        <p:blipFill>
          <a:blip r:embed="rId4"/>
          <a:stretch>
            <a:fillRect/>
          </a:stretch>
        </p:blipFill>
        <p:spPr>
          <a:xfrm>
            <a:off x="43696" y="4007357"/>
            <a:ext cx="6134854" cy="1577242"/>
          </a:xfrm>
          <a:prstGeom prst="rect">
            <a:avLst/>
          </a:prstGeom>
        </p:spPr>
      </p:pic>
      <p:pic>
        <p:nvPicPr>
          <p:cNvPr id="8" name="图片 7" descr="文本&#10;&#10;描述已自动生成">
            <a:extLst>
              <a:ext uri="{FF2B5EF4-FFF2-40B4-BE49-F238E27FC236}">
                <a16:creationId xmlns:a16="http://schemas.microsoft.com/office/drawing/2014/main" id="{665B6ABD-6A1A-1EFE-62B4-187B76D4C4D9}"/>
              </a:ext>
            </a:extLst>
          </p:cNvPr>
          <p:cNvPicPr>
            <a:picLocks noChangeAspect="1"/>
          </p:cNvPicPr>
          <p:nvPr/>
        </p:nvPicPr>
        <p:blipFill>
          <a:blip r:embed="rId5"/>
          <a:stretch>
            <a:fillRect/>
          </a:stretch>
        </p:blipFill>
        <p:spPr>
          <a:xfrm>
            <a:off x="43696" y="5460222"/>
            <a:ext cx="6134854" cy="1486959"/>
          </a:xfrm>
          <a:prstGeom prst="rect">
            <a:avLst/>
          </a:prstGeom>
        </p:spPr>
      </p:pic>
      <p:cxnSp>
        <p:nvCxnSpPr>
          <p:cNvPr id="12" name="直接连接符 11">
            <a:extLst>
              <a:ext uri="{FF2B5EF4-FFF2-40B4-BE49-F238E27FC236}">
                <a16:creationId xmlns:a16="http://schemas.microsoft.com/office/drawing/2014/main" id="{4180D049-B6AF-B211-2AC9-9365FFF6064F}"/>
              </a:ext>
            </a:extLst>
          </p:cNvPr>
          <p:cNvCxnSpPr>
            <a:cxnSpLocks/>
          </p:cNvCxnSpPr>
          <p:nvPr/>
        </p:nvCxnSpPr>
        <p:spPr>
          <a:xfrm>
            <a:off x="43696" y="5521099"/>
            <a:ext cx="6134854"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78397189-D7B2-80B4-0182-8F141868A7C2}"/>
              </a:ext>
            </a:extLst>
          </p:cNvPr>
          <p:cNvSpPr txBox="1"/>
          <p:nvPr/>
        </p:nvSpPr>
        <p:spPr>
          <a:xfrm>
            <a:off x="8472547" y="5368827"/>
            <a:ext cx="3379304" cy="1569660"/>
          </a:xfrm>
          <a:prstGeom prst="rect">
            <a:avLst/>
          </a:prstGeom>
          <a:noFill/>
        </p:spPr>
        <p:txBody>
          <a:bodyPr wrap="square" rtlCol="0">
            <a:spAutoFit/>
          </a:bodyPr>
          <a:lstStyle/>
          <a:p>
            <a:r>
              <a:rPr lang="en-US" altLang="zh-CN" sz="1200" b="1" dirty="0">
                <a:solidFill>
                  <a:schemeClr val="bg1"/>
                </a:solidFill>
              </a:rPr>
              <a:t>Source: Wei et al., 2024. Price it High if it is Varied: Perceived Heterogeneity and the Effectiveness of Discount Framing Strategies for Travel Packages.</a:t>
            </a:r>
          </a:p>
          <a:p>
            <a:r>
              <a:rPr lang="en-US" altLang="zh-CN" sz="1200" b="1" dirty="0">
                <a:solidFill>
                  <a:schemeClr val="bg1"/>
                </a:solidFill>
              </a:rPr>
              <a:t>O'Neill and Quadri-</a:t>
            </a:r>
            <a:r>
              <a:rPr lang="en-US" altLang="zh-CN" sz="1200" b="1" dirty="0" err="1">
                <a:solidFill>
                  <a:schemeClr val="bg1"/>
                </a:solidFill>
              </a:rPr>
              <a:t>Felitti</a:t>
            </a:r>
            <a:r>
              <a:rPr lang="en-US" altLang="zh-CN" sz="1200" b="1" dirty="0">
                <a:solidFill>
                  <a:schemeClr val="bg1"/>
                </a:solidFill>
              </a:rPr>
              <a:t>, 2017. Resort Fees and Service Fees in the US Hotel Industry: Context and Concepts Related to Partitioned Pricing.</a:t>
            </a:r>
            <a:endParaRPr lang="zh-CN" altLang="en-US" sz="1200" b="1" dirty="0">
              <a:solidFill>
                <a:schemeClr val="bg1"/>
              </a:solidFill>
            </a:endParaRPr>
          </a:p>
        </p:txBody>
      </p:sp>
    </p:spTree>
    <p:extLst>
      <p:ext uri="{BB962C8B-B14F-4D97-AF65-F5344CB8AC3E}">
        <p14:creationId xmlns:p14="http://schemas.microsoft.com/office/powerpoint/2010/main" val="1250400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A9690-EA24-7865-E087-73B06CAACB0D}"/>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918251ED-305D-D30C-1C4B-13BA414FDDE9}"/>
              </a:ext>
            </a:extLst>
          </p:cNvPr>
          <p:cNvSpPr/>
          <p:nvPr/>
        </p:nvSpPr>
        <p:spPr>
          <a:xfrm>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a:blip r:embed="rId3">
              <a:alphaModFix amt="57000"/>
            </a:blip>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4E457243-F76B-C30F-343F-0EBD31822E62}"/>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5F6B1E85-FCA0-734A-6F8F-C8B36752D95A}"/>
              </a:ext>
            </a:extLst>
          </p:cNvPr>
          <p:cNvSpPr txBox="1"/>
          <p:nvPr/>
        </p:nvSpPr>
        <p:spPr>
          <a:xfrm>
            <a:off x="43696" y="227452"/>
            <a:ext cx="5802923" cy="830997"/>
          </a:xfrm>
          <a:prstGeom prst="rect">
            <a:avLst/>
          </a:prstGeom>
          <a:noFill/>
        </p:spPr>
        <p:txBody>
          <a:bodyPr wrap="square" rtlCol="0">
            <a:spAutoFit/>
          </a:bodyPr>
          <a:lstStyle/>
          <a:p>
            <a:r>
              <a:rPr lang="en-US" altLang="zh-CN" sz="4800" dirty="0">
                <a:latin typeface="+mj-lt"/>
              </a:rPr>
              <a:t>Marketing Analytics</a:t>
            </a:r>
            <a:endParaRPr lang="zh-CN" altLang="en-US" sz="4800" dirty="0">
              <a:latin typeface="+mj-lt"/>
            </a:endParaRPr>
          </a:p>
        </p:txBody>
      </p:sp>
      <p:sp>
        <p:nvSpPr>
          <p:cNvPr id="11" name="矩形 10">
            <a:extLst>
              <a:ext uri="{FF2B5EF4-FFF2-40B4-BE49-F238E27FC236}">
                <a16:creationId xmlns:a16="http://schemas.microsoft.com/office/drawing/2014/main" id="{EBBC0B4D-7464-CE16-31EE-6E06C8FD92F5}"/>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4596961C-7B2E-4C80-85BA-519AFA2B58B7}"/>
              </a:ext>
            </a:extLst>
          </p:cNvPr>
          <p:cNvSpPr/>
          <p:nvPr/>
        </p:nvSpPr>
        <p:spPr>
          <a:xfrm>
            <a:off x="900752" y="1221475"/>
            <a:ext cx="6052782" cy="5734791"/>
          </a:xfrm>
          <a:prstGeom prst="roundRect">
            <a:avLst/>
          </a:prstGeom>
          <a:blipFill dpi="0" rotWithShape="1">
            <a:blip r:embed="rId4">
              <a:alphaModFix amt="90000"/>
            </a:blip>
            <a:srcRect/>
            <a:stretch>
              <a:fillRect/>
            </a:stretch>
          </a:blipFill>
          <a:effectLst>
            <a:softEdge rad="1143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456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2F093-B446-5ACD-6E9B-74916B42711E}"/>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102A7389-B82F-BA41-0B5E-7ED3EA4F8E42}"/>
              </a:ext>
            </a:extLst>
          </p:cNvPr>
          <p:cNvSpPr/>
          <p:nvPr/>
        </p:nvSpPr>
        <p:spPr>
          <a:xfrm>
            <a:off x="-56494" y="1105469"/>
            <a:ext cx="12192000" cy="5752530"/>
          </a:xfrm>
          <a:prstGeom prst="rect">
            <a:avLst/>
          </a:prstGeom>
          <a:blipFill dpi="0" rotWithShape="1">
            <a:blip r:embed="rId2">
              <a:alphaModFix amt="40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8A7CB9F9-F58F-67AF-57E6-3EFE94892552}"/>
              </a:ext>
            </a:extLst>
          </p:cNvPr>
          <p:cNvSpPr/>
          <p:nvPr/>
        </p:nvSpPr>
        <p:spPr>
          <a:xfrm rot="16200000">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2">
              <a:alphaModFix amt="70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0A6718E7-26AB-5AEB-CE04-15E77F6F1EE5}"/>
              </a:ext>
            </a:extLst>
          </p:cNvPr>
          <p:cNvSpPr txBox="1"/>
          <p:nvPr/>
        </p:nvSpPr>
        <p:spPr>
          <a:xfrm>
            <a:off x="0" y="-54591"/>
            <a:ext cx="9582151" cy="1323439"/>
          </a:xfrm>
          <a:prstGeom prst="rect">
            <a:avLst/>
          </a:prstGeom>
          <a:noFill/>
        </p:spPr>
        <p:txBody>
          <a:bodyPr wrap="square" rtlCol="0">
            <a:spAutoFit/>
          </a:bodyPr>
          <a:lstStyle/>
          <a:p>
            <a:r>
              <a:rPr lang="en-US" altLang="zh-CN" sz="4000" dirty="0">
                <a:latin typeface="+mj-lt"/>
              </a:rPr>
              <a:t>What loyalty rewards should be offered to different customer segments</a:t>
            </a:r>
            <a:endParaRPr lang="zh-CN" altLang="en-US" sz="4000" dirty="0">
              <a:latin typeface="+mj-lt"/>
            </a:endParaRPr>
          </a:p>
        </p:txBody>
      </p:sp>
      <p:sp>
        <p:nvSpPr>
          <p:cNvPr id="2" name="矩形: 圆角 1">
            <a:extLst>
              <a:ext uri="{FF2B5EF4-FFF2-40B4-BE49-F238E27FC236}">
                <a16:creationId xmlns:a16="http://schemas.microsoft.com/office/drawing/2014/main" id="{51231F48-ACC6-BB5E-3F83-2CD2081F04E1}"/>
              </a:ext>
            </a:extLst>
          </p:cNvPr>
          <p:cNvSpPr/>
          <p:nvPr/>
        </p:nvSpPr>
        <p:spPr>
          <a:xfrm>
            <a:off x="769651" y="1200328"/>
            <a:ext cx="6258947" cy="5657671"/>
          </a:xfrm>
          <a:prstGeom prst="roundRect">
            <a:avLst/>
          </a:prstGeom>
          <a:blipFill dpi="0" rotWithShape="1">
            <a:blip r:embed="rId3">
              <a:alphaModFix amt="90000"/>
            </a:blip>
            <a:srcRect/>
            <a:stretch>
              <a:fillRect r="2000"/>
            </a:stretch>
          </a:blip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647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3F70D3-325E-E100-0DC3-460D00B50C1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7B31367-BE13-3B55-C561-870E7E8ED7B4}"/>
              </a:ext>
            </a:extLst>
          </p:cNvPr>
          <p:cNvSpPr txBox="1"/>
          <p:nvPr/>
        </p:nvSpPr>
        <p:spPr>
          <a:xfrm>
            <a:off x="1228134" y="1371600"/>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pic>
        <p:nvPicPr>
          <p:cNvPr id="4" name="WeChat_20241202163149">
            <a:hlinkClick r:id="" action="ppaction://media"/>
            <a:extLst>
              <a:ext uri="{FF2B5EF4-FFF2-40B4-BE49-F238E27FC236}">
                <a16:creationId xmlns:a16="http://schemas.microsoft.com/office/drawing/2014/main" id="{81BAC63E-9A75-474B-B424-F3BDC24257D7}"/>
              </a:ext>
            </a:extLst>
          </p:cNvPr>
          <p:cNvPicPr preferRelativeResize="0">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3716000" cy="7715249"/>
          </a:xfrm>
          <a:prstGeom prst="rect">
            <a:avLst/>
          </a:prstGeom>
          <a:effectLst>
            <a:reflection endPos="0" dist="50800" dir="5400000" sy="-100000" algn="bl" rotWithShape="0"/>
          </a:effectLst>
        </p:spPr>
      </p:pic>
      <p:sp>
        <p:nvSpPr>
          <p:cNvPr id="7" name="文本框 6">
            <a:extLst>
              <a:ext uri="{FF2B5EF4-FFF2-40B4-BE49-F238E27FC236}">
                <a16:creationId xmlns:a16="http://schemas.microsoft.com/office/drawing/2014/main" id="{F5044967-E9E5-84AE-D100-757C8B143A5E}"/>
              </a:ext>
            </a:extLst>
          </p:cNvPr>
          <p:cNvSpPr txBox="1"/>
          <p:nvPr/>
        </p:nvSpPr>
        <p:spPr>
          <a:xfrm>
            <a:off x="380450" y="5570734"/>
            <a:ext cx="6434418" cy="1323439"/>
          </a:xfrm>
          <a:prstGeom prst="rect">
            <a:avLst/>
          </a:prstGeom>
          <a:noFill/>
        </p:spPr>
        <p:txBody>
          <a:bodyPr wrap="square" rtlCol="0">
            <a:spAutoFit/>
          </a:bodyPr>
          <a:lstStyle/>
          <a:p>
            <a:r>
              <a:rPr lang="en-US" altLang="zh-CN" sz="2000" b="0" i="0" u="none" strike="noStrike" dirty="0" err="1">
                <a:solidFill>
                  <a:schemeClr val="bg1"/>
                </a:solidFill>
                <a:effectLst/>
                <a:latin typeface="Arial" panose="020B0604020202020204" pitchFamily="34" charset="0"/>
              </a:rPr>
              <a:t>Xingzhu</a:t>
            </a:r>
            <a:r>
              <a:rPr lang="en-US" altLang="zh-CN" sz="2000" b="0" i="0" u="none" strike="noStrike" dirty="0">
                <a:solidFill>
                  <a:schemeClr val="bg1"/>
                </a:solidFill>
                <a:effectLst/>
                <a:latin typeface="Arial" panose="020B0604020202020204" pitchFamily="34" charset="0"/>
              </a:rPr>
              <a:t> Chen</a:t>
            </a:r>
          </a:p>
          <a:p>
            <a:r>
              <a:rPr lang="en-US" altLang="zh-CN" sz="2000" dirty="0" err="1">
                <a:solidFill>
                  <a:schemeClr val="bg1"/>
                </a:solidFill>
                <a:latin typeface="Arial" panose="020B0604020202020204" pitchFamily="34" charset="0"/>
              </a:rPr>
              <a:t>Wenxin</a:t>
            </a:r>
            <a:r>
              <a:rPr lang="en-US" altLang="zh-CN" sz="2000" dirty="0">
                <a:solidFill>
                  <a:schemeClr val="bg1"/>
                </a:solidFill>
                <a:latin typeface="Arial" panose="020B0604020202020204" pitchFamily="34" charset="0"/>
              </a:rPr>
              <a:t> Liang</a:t>
            </a:r>
          </a:p>
          <a:p>
            <a:r>
              <a:rPr lang="en-US" altLang="zh-CN" sz="2000" dirty="0" err="1">
                <a:solidFill>
                  <a:schemeClr val="bg1"/>
                </a:solidFill>
                <a:latin typeface="Arial" panose="020B0604020202020204" pitchFamily="34" charset="0"/>
              </a:rPr>
              <a:t>Yanxu</a:t>
            </a:r>
            <a:r>
              <a:rPr lang="en-US" altLang="zh-CN" sz="2000" dirty="0">
                <a:solidFill>
                  <a:schemeClr val="bg1"/>
                </a:solidFill>
                <a:latin typeface="Arial" panose="020B0604020202020204" pitchFamily="34" charset="0"/>
              </a:rPr>
              <a:t> Yang</a:t>
            </a:r>
          </a:p>
          <a:p>
            <a:r>
              <a:rPr lang="en-US" altLang="zh-CN" sz="2000" dirty="0" err="1">
                <a:solidFill>
                  <a:schemeClr val="bg1"/>
                </a:solidFill>
                <a:latin typeface="Arial" panose="020B0604020202020204" pitchFamily="34" charset="0"/>
              </a:rPr>
              <a:t>Shuomeng</a:t>
            </a:r>
            <a:r>
              <a:rPr lang="en-US" altLang="zh-CN" sz="2000" dirty="0">
                <a:solidFill>
                  <a:schemeClr val="bg1"/>
                </a:solidFill>
                <a:latin typeface="Arial" panose="020B0604020202020204" pitchFamily="34" charset="0"/>
              </a:rPr>
              <a:t> Guan</a:t>
            </a:r>
            <a:endParaRPr lang="zh-CN" altLang="en-US" sz="2000" dirty="0">
              <a:solidFill>
                <a:schemeClr val="bg1"/>
              </a:solidFill>
            </a:endParaRPr>
          </a:p>
        </p:txBody>
      </p:sp>
      <p:sp>
        <p:nvSpPr>
          <p:cNvPr id="3" name="文本框 2">
            <a:extLst>
              <a:ext uri="{FF2B5EF4-FFF2-40B4-BE49-F238E27FC236}">
                <a16:creationId xmlns:a16="http://schemas.microsoft.com/office/drawing/2014/main" id="{8EE6A82D-346A-684A-824F-92B3123D5939}"/>
              </a:ext>
            </a:extLst>
          </p:cNvPr>
          <p:cNvSpPr txBox="1"/>
          <p:nvPr/>
        </p:nvSpPr>
        <p:spPr>
          <a:xfrm>
            <a:off x="0" y="4942819"/>
            <a:ext cx="2762250" cy="707886"/>
          </a:xfrm>
          <a:prstGeom prst="rect">
            <a:avLst/>
          </a:prstGeom>
          <a:noFill/>
        </p:spPr>
        <p:txBody>
          <a:bodyPr wrap="square" rtlCol="0">
            <a:spAutoFit/>
          </a:bodyPr>
          <a:lstStyle/>
          <a:p>
            <a:r>
              <a:rPr lang="en-US" altLang="zh-CN" sz="4000" dirty="0">
                <a:solidFill>
                  <a:schemeClr val="bg1"/>
                </a:solidFill>
              </a:rPr>
              <a:t>Team 8</a:t>
            </a:r>
            <a:endParaRPr lang="zh-CN" altLang="en-US" sz="4000" dirty="0">
              <a:solidFill>
                <a:schemeClr val="bg1"/>
              </a:solidFill>
            </a:endParaRPr>
          </a:p>
        </p:txBody>
      </p:sp>
      <p:sp>
        <p:nvSpPr>
          <p:cNvPr id="5" name="文本框 4">
            <a:extLst>
              <a:ext uri="{FF2B5EF4-FFF2-40B4-BE49-F238E27FC236}">
                <a16:creationId xmlns:a16="http://schemas.microsoft.com/office/drawing/2014/main" id="{2356CA72-98DC-402A-7583-8C78681FE639}"/>
              </a:ext>
            </a:extLst>
          </p:cNvPr>
          <p:cNvSpPr txBox="1"/>
          <p:nvPr/>
        </p:nvSpPr>
        <p:spPr>
          <a:xfrm>
            <a:off x="0" y="3797864"/>
            <a:ext cx="3868057" cy="830997"/>
          </a:xfrm>
          <a:prstGeom prst="rect">
            <a:avLst/>
          </a:prstGeom>
          <a:noFill/>
        </p:spPr>
        <p:txBody>
          <a:bodyPr wrap="square" rtlCol="0">
            <a:spAutoFit/>
          </a:bodyPr>
          <a:lstStyle/>
          <a:p>
            <a:r>
              <a:rPr lang="en-US" altLang="zh-CN" sz="4800" dirty="0">
                <a:solidFill>
                  <a:schemeClr val="bg1"/>
                </a:solidFill>
              </a:rPr>
              <a:t>THANK YOU!</a:t>
            </a:r>
            <a:endParaRPr lang="zh-CN" altLang="en-US" sz="4800" dirty="0">
              <a:solidFill>
                <a:schemeClr val="bg1"/>
              </a:solidFill>
            </a:endParaRPr>
          </a:p>
        </p:txBody>
      </p:sp>
    </p:spTree>
    <p:extLst>
      <p:ext uri="{BB962C8B-B14F-4D97-AF65-F5344CB8AC3E}">
        <p14:creationId xmlns:p14="http://schemas.microsoft.com/office/powerpoint/2010/main" val="310365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3000"/>
            <a:lum/>
          </a:blip>
          <a:srcRect/>
          <a:stretch>
            <a:fillRect t="-60000" b="-60000"/>
          </a:stretch>
        </a:blipFill>
        <a:effectLst/>
      </p:bgPr>
    </p:bg>
    <p:spTree>
      <p:nvGrpSpPr>
        <p:cNvPr id="1" name="">
          <a:extLst>
            <a:ext uri="{FF2B5EF4-FFF2-40B4-BE49-F238E27FC236}">
              <a16:creationId xmlns:a16="http://schemas.microsoft.com/office/drawing/2014/main" id="{D06B7561-D87E-8D52-5CEF-0716F9C6AC4B}"/>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E079F5C0-773C-A169-2858-15E66E744AF5}"/>
              </a:ext>
            </a:extLst>
          </p:cNvPr>
          <p:cNvSpPr/>
          <p:nvPr/>
        </p:nvSpPr>
        <p:spPr>
          <a:xfrm>
            <a:off x="333955" y="63610"/>
            <a:ext cx="6281530" cy="1017767"/>
          </a:xfrm>
          <a:prstGeom prst="rect">
            <a:avLst/>
          </a:prstGeom>
          <a:solidFill>
            <a:schemeClr val="bg1"/>
          </a:solidFill>
          <a:effectLst>
            <a:softEdge rad="88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示&#10;&#10;描述已自动生成">
            <a:extLst>
              <a:ext uri="{FF2B5EF4-FFF2-40B4-BE49-F238E27FC236}">
                <a16:creationId xmlns:a16="http://schemas.microsoft.com/office/drawing/2014/main" id="{5D9342C8-9AA1-7D0D-1771-CB6808F95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55" y="1294068"/>
            <a:ext cx="8380675" cy="5500322"/>
          </a:xfrm>
          <a:prstGeom prst="rect">
            <a:avLst/>
          </a:prstGeom>
        </p:spPr>
      </p:pic>
      <p:sp>
        <p:nvSpPr>
          <p:cNvPr id="5" name="文本框 4">
            <a:extLst>
              <a:ext uri="{FF2B5EF4-FFF2-40B4-BE49-F238E27FC236}">
                <a16:creationId xmlns:a16="http://schemas.microsoft.com/office/drawing/2014/main" id="{B7DF474F-E4A6-5168-D51B-23E9976D657B}"/>
              </a:ext>
            </a:extLst>
          </p:cNvPr>
          <p:cNvSpPr txBox="1"/>
          <p:nvPr/>
        </p:nvSpPr>
        <p:spPr>
          <a:xfrm>
            <a:off x="456885" y="156994"/>
            <a:ext cx="6671145" cy="830997"/>
          </a:xfrm>
          <a:prstGeom prst="rect">
            <a:avLst/>
          </a:prstGeom>
          <a:noFill/>
          <a:effectLst>
            <a:softEdge rad="317500"/>
          </a:effectLst>
        </p:spPr>
        <p:txBody>
          <a:bodyPr wrap="square" rtlCol="0">
            <a:spAutoFit/>
          </a:bodyPr>
          <a:lstStyle/>
          <a:p>
            <a:r>
              <a:rPr lang="en-US" altLang="zh-CN" sz="4800" dirty="0"/>
              <a:t>Data Product Pipeline</a:t>
            </a:r>
            <a:endParaRPr lang="zh-CN" altLang="en-US" sz="4800" dirty="0"/>
          </a:p>
        </p:txBody>
      </p:sp>
    </p:spTree>
    <p:extLst>
      <p:ext uri="{BB962C8B-B14F-4D97-AF65-F5344CB8AC3E}">
        <p14:creationId xmlns:p14="http://schemas.microsoft.com/office/powerpoint/2010/main" val="178872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3000"/>
            <a:lum/>
          </a:blip>
          <a:srcRect/>
          <a:stretch>
            <a:fillRect t="-60000" b="-60000"/>
          </a:stretch>
        </a:blipFill>
        <a:effectLst/>
      </p:bgPr>
    </p:bg>
    <p:spTree>
      <p:nvGrpSpPr>
        <p:cNvPr id="1" name="">
          <a:extLst>
            <a:ext uri="{FF2B5EF4-FFF2-40B4-BE49-F238E27FC236}">
              <a16:creationId xmlns:a16="http://schemas.microsoft.com/office/drawing/2014/main" id="{36BBA1EA-0043-B56C-D69C-48DAEDFD6309}"/>
            </a:ext>
          </a:extLst>
        </p:cNvPr>
        <p:cNvGrpSpPr/>
        <p:nvPr/>
      </p:nvGrpSpPr>
      <p:grpSpPr>
        <a:xfrm>
          <a:off x="0" y="0"/>
          <a:ext cx="0" cy="0"/>
          <a:chOff x="0" y="0"/>
          <a:chExt cx="0" cy="0"/>
        </a:xfrm>
      </p:grpSpPr>
      <p:sp useBgFill="1">
        <p:nvSpPr>
          <p:cNvPr id="6" name="矩形: 圆角 5">
            <a:extLst>
              <a:ext uri="{FF2B5EF4-FFF2-40B4-BE49-F238E27FC236}">
                <a16:creationId xmlns:a16="http://schemas.microsoft.com/office/drawing/2014/main" id="{72DE4DD8-2A32-0018-CA0E-649E0FA5127C}"/>
              </a:ext>
            </a:extLst>
          </p:cNvPr>
          <p:cNvSpPr/>
          <p:nvPr/>
        </p:nvSpPr>
        <p:spPr>
          <a:xfrm>
            <a:off x="381001" y="1811244"/>
            <a:ext cx="2561663" cy="25993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9BC8323-567C-1272-748C-161D533C7A73}"/>
              </a:ext>
            </a:extLst>
          </p:cNvPr>
          <p:cNvSpPr txBox="1"/>
          <p:nvPr/>
        </p:nvSpPr>
        <p:spPr>
          <a:xfrm>
            <a:off x="726141" y="2367473"/>
            <a:ext cx="2286000" cy="1477328"/>
          </a:xfrm>
          <a:prstGeom prst="rect">
            <a:avLst/>
          </a:prstGeom>
          <a:noFill/>
        </p:spPr>
        <p:txBody>
          <a:bodyPr wrap="square" rtlCol="0">
            <a:spAutoFit/>
          </a:bodyPr>
          <a:lstStyle/>
          <a:p>
            <a:r>
              <a:rPr lang="en-US" altLang="zh-CN" sz="5400" b="1" dirty="0">
                <a:solidFill>
                  <a:schemeClr val="bg1"/>
                </a:solidFill>
              </a:rPr>
              <a:t>01</a:t>
            </a:r>
          </a:p>
          <a:p>
            <a:r>
              <a:rPr lang="en-US" altLang="zh-CN" sz="3600" b="1" i="0" u="none" strike="noStrike" dirty="0">
                <a:solidFill>
                  <a:schemeClr val="bg1"/>
                </a:solidFill>
                <a:effectLst/>
                <a:latin typeface="Aptos" panose="020B0004020202020204" pitchFamily="34" charset="0"/>
              </a:rPr>
              <a:t>Product</a:t>
            </a:r>
            <a:endParaRPr lang="zh-CN" altLang="en-US" sz="3600" b="1" dirty="0">
              <a:solidFill>
                <a:schemeClr val="bg1"/>
              </a:solidFill>
              <a:latin typeface="Aptos" panose="020B0004020202020204" pitchFamily="34" charset="0"/>
            </a:endParaRPr>
          </a:p>
        </p:txBody>
      </p:sp>
    </p:spTree>
    <p:extLst>
      <p:ext uri="{BB962C8B-B14F-4D97-AF65-F5344CB8AC3E}">
        <p14:creationId xmlns:p14="http://schemas.microsoft.com/office/powerpoint/2010/main" val="199820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t="-60000" b="-60000"/>
          </a:stretch>
        </a:blipFill>
        <a:effectLst/>
      </p:bgPr>
    </p:bg>
    <p:spTree>
      <p:nvGrpSpPr>
        <p:cNvPr id="1" name="">
          <a:extLst>
            <a:ext uri="{FF2B5EF4-FFF2-40B4-BE49-F238E27FC236}">
              <a16:creationId xmlns:a16="http://schemas.microsoft.com/office/drawing/2014/main" id="{8ADDEF40-EF04-18CE-E139-760B3F724EBE}"/>
            </a:ext>
          </a:extLst>
        </p:cNvPr>
        <p:cNvGrpSpPr/>
        <p:nvPr/>
      </p:nvGrpSpPr>
      <p:grpSpPr>
        <a:xfrm>
          <a:off x="0" y="0"/>
          <a:ext cx="0" cy="0"/>
          <a:chOff x="0" y="0"/>
          <a:chExt cx="0" cy="0"/>
        </a:xfrm>
      </p:grpSpPr>
      <p:sp useBgFill="1">
        <p:nvSpPr>
          <p:cNvPr id="6" name="矩形: 圆角 5">
            <a:extLst>
              <a:ext uri="{FF2B5EF4-FFF2-40B4-BE49-F238E27FC236}">
                <a16:creationId xmlns:a16="http://schemas.microsoft.com/office/drawing/2014/main" id="{E00EE3A0-E747-41DC-DF4F-ACAA16449227}"/>
              </a:ext>
            </a:extLst>
          </p:cNvPr>
          <p:cNvSpPr/>
          <p:nvPr/>
        </p:nvSpPr>
        <p:spPr>
          <a:xfrm>
            <a:off x="3034554" y="1856548"/>
            <a:ext cx="2561663" cy="25993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D79A79D-DD7C-F9DE-F29B-C1ED122716AA}"/>
              </a:ext>
            </a:extLst>
          </p:cNvPr>
          <p:cNvSpPr txBox="1"/>
          <p:nvPr/>
        </p:nvSpPr>
        <p:spPr>
          <a:xfrm>
            <a:off x="657640" y="2368339"/>
            <a:ext cx="2286000" cy="1477328"/>
          </a:xfrm>
          <a:prstGeom prst="rect">
            <a:avLst/>
          </a:prstGeom>
          <a:noFill/>
        </p:spPr>
        <p:txBody>
          <a:bodyPr wrap="square" rtlCol="0">
            <a:spAutoFit/>
          </a:bodyPr>
          <a:lstStyle/>
          <a:p>
            <a:r>
              <a:rPr lang="en-US" altLang="zh-CN" sz="5400" b="1" dirty="0">
                <a:solidFill>
                  <a:schemeClr val="bg1"/>
                </a:solidFill>
              </a:rPr>
              <a:t>01</a:t>
            </a:r>
          </a:p>
          <a:p>
            <a:r>
              <a:rPr lang="en-US" altLang="zh-CN" sz="3600" b="1" i="0" u="none" strike="noStrike" dirty="0">
                <a:solidFill>
                  <a:schemeClr val="bg1"/>
                </a:solidFill>
                <a:effectLst/>
              </a:rPr>
              <a:t>Product</a:t>
            </a:r>
            <a:endParaRPr lang="zh-CN" altLang="en-US" sz="3600" b="1" dirty="0">
              <a:solidFill>
                <a:schemeClr val="bg1"/>
              </a:solidFill>
            </a:endParaRPr>
          </a:p>
        </p:txBody>
      </p:sp>
      <p:sp>
        <p:nvSpPr>
          <p:cNvPr id="3" name="文本框 2">
            <a:extLst>
              <a:ext uri="{FF2B5EF4-FFF2-40B4-BE49-F238E27FC236}">
                <a16:creationId xmlns:a16="http://schemas.microsoft.com/office/drawing/2014/main" id="{F28C4EA7-49CF-1A3A-892B-BB1D4127EBFA}"/>
              </a:ext>
            </a:extLst>
          </p:cNvPr>
          <p:cNvSpPr txBox="1"/>
          <p:nvPr/>
        </p:nvSpPr>
        <p:spPr>
          <a:xfrm>
            <a:off x="3639671" y="2368339"/>
            <a:ext cx="2355476" cy="1477328"/>
          </a:xfrm>
          <a:prstGeom prst="rect">
            <a:avLst/>
          </a:prstGeom>
          <a:noFill/>
        </p:spPr>
        <p:txBody>
          <a:bodyPr wrap="square" rtlCol="0">
            <a:spAutoFit/>
          </a:bodyPr>
          <a:lstStyle/>
          <a:p>
            <a:r>
              <a:rPr lang="en-US" altLang="zh-CN" sz="5400" b="1" dirty="0">
                <a:solidFill>
                  <a:schemeClr val="bg1"/>
                </a:solidFill>
              </a:rPr>
              <a:t>02</a:t>
            </a:r>
          </a:p>
          <a:p>
            <a:r>
              <a:rPr lang="en-US" altLang="zh-CN" sz="3600" b="1" dirty="0">
                <a:solidFill>
                  <a:schemeClr val="bg1"/>
                </a:solidFill>
              </a:rPr>
              <a:t>Place</a:t>
            </a:r>
            <a:endParaRPr lang="zh-CN" altLang="en-US" sz="3600" b="1" dirty="0">
              <a:solidFill>
                <a:schemeClr val="bg1"/>
              </a:solidFill>
            </a:endParaRPr>
          </a:p>
        </p:txBody>
      </p:sp>
    </p:spTree>
    <p:extLst>
      <p:ext uri="{BB962C8B-B14F-4D97-AF65-F5344CB8AC3E}">
        <p14:creationId xmlns:p14="http://schemas.microsoft.com/office/powerpoint/2010/main" val="3575217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t="-60000" b="-60000"/>
          </a:stretch>
        </a:blipFill>
        <a:effectLst/>
      </p:bgPr>
    </p:bg>
    <p:spTree>
      <p:nvGrpSpPr>
        <p:cNvPr id="1" name="">
          <a:extLst>
            <a:ext uri="{FF2B5EF4-FFF2-40B4-BE49-F238E27FC236}">
              <a16:creationId xmlns:a16="http://schemas.microsoft.com/office/drawing/2014/main" id="{250B436E-1093-E1B4-17AA-1FB2AF821928}"/>
            </a:ext>
          </a:extLst>
        </p:cNvPr>
        <p:cNvGrpSpPr/>
        <p:nvPr/>
      </p:nvGrpSpPr>
      <p:grpSpPr>
        <a:xfrm>
          <a:off x="0" y="0"/>
          <a:ext cx="0" cy="0"/>
          <a:chOff x="0" y="0"/>
          <a:chExt cx="0" cy="0"/>
        </a:xfrm>
      </p:grpSpPr>
      <p:sp useBgFill="1">
        <p:nvSpPr>
          <p:cNvPr id="6" name="矩形: 圆角 5">
            <a:extLst>
              <a:ext uri="{FF2B5EF4-FFF2-40B4-BE49-F238E27FC236}">
                <a16:creationId xmlns:a16="http://schemas.microsoft.com/office/drawing/2014/main" id="{316C379C-1029-7843-EF72-9DAFC1E828EF}"/>
              </a:ext>
            </a:extLst>
          </p:cNvPr>
          <p:cNvSpPr/>
          <p:nvPr/>
        </p:nvSpPr>
        <p:spPr>
          <a:xfrm>
            <a:off x="6361954" y="1951798"/>
            <a:ext cx="2561663" cy="25993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64705B6-9FDB-53C1-6841-909D31F238F2}"/>
              </a:ext>
            </a:extLst>
          </p:cNvPr>
          <p:cNvSpPr txBox="1"/>
          <p:nvPr/>
        </p:nvSpPr>
        <p:spPr>
          <a:xfrm>
            <a:off x="419101" y="2368339"/>
            <a:ext cx="2286000" cy="1477328"/>
          </a:xfrm>
          <a:prstGeom prst="rect">
            <a:avLst/>
          </a:prstGeom>
          <a:noFill/>
        </p:spPr>
        <p:txBody>
          <a:bodyPr wrap="square" rtlCol="0">
            <a:spAutoFit/>
          </a:bodyPr>
          <a:lstStyle/>
          <a:p>
            <a:r>
              <a:rPr lang="en-US" altLang="zh-CN" sz="5400" b="1" dirty="0">
                <a:solidFill>
                  <a:schemeClr val="bg1"/>
                </a:solidFill>
              </a:rPr>
              <a:t>01</a:t>
            </a:r>
          </a:p>
          <a:p>
            <a:r>
              <a:rPr lang="en-US" altLang="zh-CN" sz="3600" b="1" i="0" u="none" strike="noStrike" dirty="0">
                <a:solidFill>
                  <a:schemeClr val="bg1"/>
                </a:solidFill>
                <a:effectLst/>
              </a:rPr>
              <a:t>Product</a:t>
            </a:r>
            <a:endParaRPr lang="zh-CN" altLang="en-US" sz="3600" b="1" dirty="0">
              <a:solidFill>
                <a:schemeClr val="bg1"/>
              </a:solidFill>
            </a:endParaRPr>
          </a:p>
        </p:txBody>
      </p:sp>
      <p:sp>
        <p:nvSpPr>
          <p:cNvPr id="3" name="文本框 2">
            <a:extLst>
              <a:ext uri="{FF2B5EF4-FFF2-40B4-BE49-F238E27FC236}">
                <a16:creationId xmlns:a16="http://schemas.microsoft.com/office/drawing/2014/main" id="{A167CF98-D970-670E-5A88-8CF149703D65}"/>
              </a:ext>
            </a:extLst>
          </p:cNvPr>
          <p:cNvSpPr txBox="1"/>
          <p:nvPr/>
        </p:nvSpPr>
        <p:spPr>
          <a:xfrm>
            <a:off x="3639671" y="2368339"/>
            <a:ext cx="2355476" cy="1477328"/>
          </a:xfrm>
          <a:prstGeom prst="rect">
            <a:avLst/>
          </a:prstGeom>
          <a:noFill/>
        </p:spPr>
        <p:txBody>
          <a:bodyPr wrap="square" rtlCol="0">
            <a:spAutoFit/>
          </a:bodyPr>
          <a:lstStyle/>
          <a:p>
            <a:r>
              <a:rPr lang="en-US" altLang="zh-CN" sz="5400" b="1" dirty="0">
                <a:solidFill>
                  <a:schemeClr val="bg1"/>
                </a:solidFill>
              </a:rPr>
              <a:t>02</a:t>
            </a:r>
          </a:p>
          <a:p>
            <a:r>
              <a:rPr lang="en-US" altLang="zh-CN" sz="3600" b="1" dirty="0">
                <a:solidFill>
                  <a:schemeClr val="bg1"/>
                </a:solidFill>
              </a:rPr>
              <a:t>Place</a:t>
            </a:r>
            <a:endParaRPr lang="zh-CN" altLang="en-US" sz="3600" b="1" dirty="0">
              <a:solidFill>
                <a:schemeClr val="bg1"/>
              </a:solidFill>
            </a:endParaRPr>
          </a:p>
        </p:txBody>
      </p:sp>
      <p:sp>
        <p:nvSpPr>
          <p:cNvPr id="4" name="文本框 3">
            <a:extLst>
              <a:ext uri="{FF2B5EF4-FFF2-40B4-BE49-F238E27FC236}">
                <a16:creationId xmlns:a16="http://schemas.microsoft.com/office/drawing/2014/main" id="{C21722D8-A122-010B-A78C-86A803DD1BF6}"/>
              </a:ext>
            </a:extLst>
          </p:cNvPr>
          <p:cNvSpPr txBox="1"/>
          <p:nvPr/>
        </p:nvSpPr>
        <p:spPr>
          <a:xfrm>
            <a:off x="6834467" y="2368339"/>
            <a:ext cx="2089150" cy="1754326"/>
          </a:xfrm>
          <a:prstGeom prst="rect">
            <a:avLst/>
          </a:prstGeom>
          <a:noFill/>
        </p:spPr>
        <p:txBody>
          <a:bodyPr wrap="square" rtlCol="0">
            <a:spAutoFit/>
          </a:bodyPr>
          <a:lstStyle/>
          <a:p>
            <a:r>
              <a:rPr lang="en-US" altLang="zh-CN" sz="5400" b="1" dirty="0">
                <a:solidFill>
                  <a:schemeClr val="bg1"/>
                </a:solidFill>
              </a:rPr>
              <a:t>03</a:t>
            </a:r>
          </a:p>
          <a:p>
            <a:pPr rtl="0"/>
            <a:r>
              <a:rPr lang="en-US" altLang="zh-CN" sz="3600" b="1" i="0" u="none" strike="noStrike" dirty="0">
                <a:solidFill>
                  <a:schemeClr val="bg1"/>
                </a:solidFill>
                <a:effectLst/>
              </a:rPr>
              <a:t>Price</a:t>
            </a:r>
            <a:endParaRPr lang="en-US" altLang="zh-CN" sz="3600" b="1" dirty="0">
              <a:solidFill>
                <a:schemeClr val="bg1"/>
              </a:solidFill>
              <a:effectLst/>
            </a:endParaRPr>
          </a:p>
          <a:p>
            <a:endParaRPr lang="zh-CN" altLang="en-US" dirty="0"/>
          </a:p>
        </p:txBody>
      </p:sp>
    </p:spTree>
    <p:extLst>
      <p:ext uri="{BB962C8B-B14F-4D97-AF65-F5344CB8AC3E}">
        <p14:creationId xmlns:p14="http://schemas.microsoft.com/office/powerpoint/2010/main" val="407054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t="-60000" b="-60000"/>
          </a:stretch>
        </a:blipFill>
        <a:effectLst/>
      </p:bgPr>
    </p:bg>
    <p:spTree>
      <p:nvGrpSpPr>
        <p:cNvPr id="1" name="">
          <a:extLst>
            <a:ext uri="{FF2B5EF4-FFF2-40B4-BE49-F238E27FC236}">
              <a16:creationId xmlns:a16="http://schemas.microsoft.com/office/drawing/2014/main" id="{3022DE10-5382-68F4-5A9A-99E2DC5AC75E}"/>
            </a:ext>
          </a:extLst>
        </p:cNvPr>
        <p:cNvGrpSpPr/>
        <p:nvPr/>
      </p:nvGrpSpPr>
      <p:grpSpPr>
        <a:xfrm>
          <a:off x="0" y="0"/>
          <a:ext cx="0" cy="0"/>
          <a:chOff x="0" y="0"/>
          <a:chExt cx="0" cy="0"/>
        </a:xfrm>
      </p:grpSpPr>
      <p:sp useBgFill="1">
        <p:nvSpPr>
          <p:cNvPr id="6" name="矩形: 圆角 5">
            <a:extLst>
              <a:ext uri="{FF2B5EF4-FFF2-40B4-BE49-F238E27FC236}">
                <a16:creationId xmlns:a16="http://schemas.microsoft.com/office/drawing/2014/main" id="{4FBC6978-50AF-5145-49C5-715262B226F5}"/>
              </a:ext>
            </a:extLst>
          </p:cNvPr>
          <p:cNvSpPr/>
          <p:nvPr/>
        </p:nvSpPr>
        <p:spPr>
          <a:xfrm>
            <a:off x="9351896" y="2002598"/>
            <a:ext cx="2561663" cy="259933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4125893-5DAB-3023-9B1E-6DA37853F923}"/>
              </a:ext>
            </a:extLst>
          </p:cNvPr>
          <p:cNvSpPr txBox="1"/>
          <p:nvPr/>
        </p:nvSpPr>
        <p:spPr>
          <a:xfrm>
            <a:off x="419101" y="2368339"/>
            <a:ext cx="2286000" cy="1477328"/>
          </a:xfrm>
          <a:prstGeom prst="rect">
            <a:avLst/>
          </a:prstGeom>
          <a:noFill/>
        </p:spPr>
        <p:txBody>
          <a:bodyPr wrap="square" rtlCol="0">
            <a:spAutoFit/>
          </a:bodyPr>
          <a:lstStyle/>
          <a:p>
            <a:r>
              <a:rPr lang="en-US" altLang="zh-CN" sz="5400" b="1" dirty="0">
                <a:solidFill>
                  <a:schemeClr val="bg1"/>
                </a:solidFill>
              </a:rPr>
              <a:t>01</a:t>
            </a:r>
          </a:p>
          <a:p>
            <a:r>
              <a:rPr lang="en-US" altLang="zh-CN" sz="3600" b="1" i="0" u="none" strike="noStrike" dirty="0">
                <a:solidFill>
                  <a:schemeClr val="bg1"/>
                </a:solidFill>
                <a:effectLst/>
              </a:rPr>
              <a:t>Product</a:t>
            </a:r>
            <a:endParaRPr lang="zh-CN" altLang="en-US" sz="3600" b="1" dirty="0">
              <a:solidFill>
                <a:schemeClr val="bg1"/>
              </a:solidFill>
            </a:endParaRPr>
          </a:p>
        </p:txBody>
      </p:sp>
      <p:sp>
        <p:nvSpPr>
          <p:cNvPr id="3" name="文本框 2">
            <a:extLst>
              <a:ext uri="{FF2B5EF4-FFF2-40B4-BE49-F238E27FC236}">
                <a16:creationId xmlns:a16="http://schemas.microsoft.com/office/drawing/2014/main" id="{857335B1-D4AB-3676-F462-259919A9F7CE}"/>
              </a:ext>
            </a:extLst>
          </p:cNvPr>
          <p:cNvSpPr txBox="1"/>
          <p:nvPr/>
        </p:nvSpPr>
        <p:spPr>
          <a:xfrm>
            <a:off x="3639671" y="2368339"/>
            <a:ext cx="2355476" cy="1477328"/>
          </a:xfrm>
          <a:prstGeom prst="rect">
            <a:avLst/>
          </a:prstGeom>
          <a:noFill/>
        </p:spPr>
        <p:txBody>
          <a:bodyPr wrap="square" rtlCol="0">
            <a:spAutoFit/>
          </a:bodyPr>
          <a:lstStyle/>
          <a:p>
            <a:r>
              <a:rPr lang="en-US" altLang="zh-CN" sz="5400" b="1" dirty="0">
                <a:solidFill>
                  <a:schemeClr val="bg1"/>
                </a:solidFill>
              </a:rPr>
              <a:t>02</a:t>
            </a:r>
          </a:p>
          <a:p>
            <a:r>
              <a:rPr lang="en-US" altLang="zh-CN" sz="3600" b="1" dirty="0">
                <a:solidFill>
                  <a:schemeClr val="bg1"/>
                </a:solidFill>
              </a:rPr>
              <a:t>Place</a:t>
            </a:r>
            <a:endParaRPr lang="zh-CN" altLang="en-US" sz="3600" b="1" dirty="0">
              <a:solidFill>
                <a:schemeClr val="bg1"/>
              </a:solidFill>
            </a:endParaRPr>
          </a:p>
        </p:txBody>
      </p:sp>
      <p:sp>
        <p:nvSpPr>
          <p:cNvPr id="4" name="文本框 3">
            <a:extLst>
              <a:ext uri="{FF2B5EF4-FFF2-40B4-BE49-F238E27FC236}">
                <a16:creationId xmlns:a16="http://schemas.microsoft.com/office/drawing/2014/main" id="{418CA9E1-AC49-95A3-4DEC-DF65A4957ED0}"/>
              </a:ext>
            </a:extLst>
          </p:cNvPr>
          <p:cNvSpPr txBox="1"/>
          <p:nvPr/>
        </p:nvSpPr>
        <p:spPr>
          <a:xfrm>
            <a:off x="6834467" y="2368339"/>
            <a:ext cx="2089150" cy="1754326"/>
          </a:xfrm>
          <a:prstGeom prst="rect">
            <a:avLst/>
          </a:prstGeom>
          <a:noFill/>
        </p:spPr>
        <p:txBody>
          <a:bodyPr wrap="square" rtlCol="0">
            <a:spAutoFit/>
          </a:bodyPr>
          <a:lstStyle/>
          <a:p>
            <a:r>
              <a:rPr lang="en-US" altLang="zh-CN" sz="5400" b="1" dirty="0">
                <a:solidFill>
                  <a:schemeClr val="bg1"/>
                </a:solidFill>
              </a:rPr>
              <a:t>03</a:t>
            </a:r>
          </a:p>
          <a:p>
            <a:pPr rtl="0"/>
            <a:r>
              <a:rPr lang="en-US" altLang="zh-CN" sz="3600" b="1" i="0" u="none" strike="noStrike" dirty="0">
                <a:solidFill>
                  <a:schemeClr val="bg1"/>
                </a:solidFill>
                <a:effectLst/>
              </a:rPr>
              <a:t>Price</a:t>
            </a:r>
            <a:endParaRPr lang="en-US" altLang="zh-CN" sz="3600" b="1" dirty="0">
              <a:solidFill>
                <a:schemeClr val="bg1"/>
              </a:solidFill>
              <a:effectLst/>
            </a:endParaRPr>
          </a:p>
          <a:p>
            <a:endParaRPr lang="zh-CN" altLang="en-US" dirty="0"/>
          </a:p>
        </p:txBody>
      </p:sp>
      <p:sp>
        <p:nvSpPr>
          <p:cNvPr id="5" name="文本框 4">
            <a:extLst>
              <a:ext uri="{FF2B5EF4-FFF2-40B4-BE49-F238E27FC236}">
                <a16:creationId xmlns:a16="http://schemas.microsoft.com/office/drawing/2014/main" id="{FBB713CA-BBD2-7EEB-D4FD-6629F7FC6350}"/>
              </a:ext>
            </a:extLst>
          </p:cNvPr>
          <p:cNvSpPr txBox="1"/>
          <p:nvPr/>
        </p:nvSpPr>
        <p:spPr>
          <a:xfrm>
            <a:off x="9557657" y="2368339"/>
            <a:ext cx="2561663" cy="1754326"/>
          </a:xfrm>
          <a:prstGeom prst="rect">
            <a:avLst/>
          </a:prstGeom>
          <a:noFill/>
        </p:spPr>
        <p:txBody>
          <a:bodyPr wrap="square" rtlCol="0">
            <a:spAutoFit/>
          </a:bodyPr>
          <a:lstStyle/>
          <a:p>
            <a:r>
              <a:rPr lang="en-US" altLang="zh-CN" sz="5400" b="1" dirty="0">
                <a:solidFill>
                  <a:schemeClr val="bg1"/>
                </a:solidFill>
              </a:rPr>
              <a:t>04</a:t>
            </a:r>
          </a:p>
          <a:p>
            <a:pPr rtl="0"/>
            <a:r>
              <a:rPr lang="en-US" altLang="zh-CN" sz="3600" b="1" i="0" u="none" strike="noStrike" dirty="0">
                <a:solidFill>
                  <a:schemeClr val="bg1"/>
                </a:solidFill>
                <a:effectLst/>
              </a:rPr>
              <a:t>Promotion</a:t>
            </a:r>
            <a:endParaRPr lang="en-US" altLang="zh-CN" sz="3600" b="1" dirty="0">
              <a:solidFill>
                <a:schemeClr val="bg1"/>
              </a:solidFill>
              <a:effectLst/>
            </a:endParaRPr>
          </a:p>
          <a:p>
            <a:endParaRPr lang="zh-CN" altLang="en-US" dirty="0"/>
          </a:p>
        </p:txBody>
      </p:sp>
    </p:spTree>
    <p:extLst>
      <p:ext uri="{BB962C8B-B14F-4D97-AF65-F5344CB8AC3E}">
        <p14:creationId xmlns:p14="http://schemas.microsoft.com/office/powerpoint/2010/main" val="259861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179E5-E4DD-7948-25FD-1D7637A6AF52}"/>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FDC8BD26-7938-B4B1-4755-24FDCA0A363D}"/>
              </a:ext>
            </a:extLst>
          </p:cNvPr>
          <p:cNvSpPr/>
          <p:nvPr/>
        </p:nvSpPr>
        <p:spPr>
          <a:xfrm rot="16200000">
            <a:off x="7586663" y="-985838"/>
            <a:ext cx="9658350" cy="9667875"/>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60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AFEEF460-F062-55C1-6DB7-95D100A4B574}"/>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C1968F7B-A62E-1B8E-0A7A-F4F0409A35FE}"/>
              </a:ext>
            </a:extLst>
          </p:cNvPr>
          <p:cNvSpPr txBox="1"/>
          <p:nvPr/>
        </p:nvSpPr>
        <p:spPr>
          <a:xfrm>
            <a:off x="43696" y="227452"/>
            <a:ext cx="8302388" cy="830997"/>
          </a:xfrm>
          <a:prstGeom prst="rect">
            <a:avLst/>
          </a:prstGeom>
          <a:noFill/>
        </p:spPr>
        <p:txBody>
          <a:bodyPr wrap="square" rtlCol="0">
            <a:spAutoFit/>
          </a:bodyPr>
          <a:lstStyle/>
          <a:p>
            <a:r>
              <a:rPr lang="en-US" altLang="zh-CN" sz="4800" dirty="0">
                <a:latin typeface="+mj-lt"/>
              </a:rPr>
              <a:t>K-means Clustering</a:t>
            </a:r>
            <a:endParaRPr lang="zh-CN" altLang="en-US" sz="4800" dirty="0">
              <a:latin typeface="+mj-lt"/>
            </a:endParaRPr>
          </a:p>
        </p:txBody>
      </p:sp>
      <p:sp>
        <p:nvSpPr>
          <p:cNvPr id="11" name="矩形 10">
            <a:extLst>
              <a:ext uri="{FF2B5EF4-FFF2-40B4-BE49-F238E27FC236}">
                <a16:creationId xmlns:a16="http://schemas.microsoft.com/office/drawing/2014/main" id="{9B357DA9-6733-51DB-B64D-258A04D7C059}"/>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表, 散点图&#10;&#10;描述已自动生成">
            <a:extLst>
              <a:ext uri="{FF2B5EF4-FFF2-40B4-BE49-F238E27FC236}">
                <a16:creationId xmlns:a16="http://schemas.microsoft.com/office/drawing/2014/main" id="{5F6AD618-C32E-186D-F467-EE9978C79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47" y="1455699"/>
            <a:ext cx="7443153" cy="5240596"/>
          </a:xfrm>
          <a:prstGeom prst="rect">
            <a:avLst/>
          </a:prstGeom>
          <a:effectLst>
            <a:softEdge rad="63500"/>
          </a:effectLst>
        </p:spPr>
      </p:pic>
      <p:sp>
        <p:nvSpPr>
          <p:cNvPr id="4" name="矩形: 圆角 3">
            <a:extLst>
              <a:ext uri="{FF2B5EF4-FFF2-40B4-BE49-F238E27FC236}">
                <a16:creationId xmlns:a16="http://schemas.microsoft.com/office/drawing/2014/main" id="{7AD06D3C-F954-07E1-70F8-4EE15FD05BB7}"/>
              </a:ext>
            </a:extLst>
          </p:cNvPr>
          <p:cNvSpPr/>
          <p:nvPr/>
        </p:nvSpPr>
        <p:spPr>
          <a:xfrm>
            <a:off x="7795074" y="1682272"/>
            <a:ext cx="3271394" cy="4679910"/>
          </a:xfrm>
          <a:prstGeom prst="roundRect">
            <a:avLst/>
          </a:prstGeom>
          <a:solidFill>
            <a:schemeClr val="bg1"/>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ED70E03-2807-781E-43BA-8FB9323AE7C3}"/>
              </a:ext>
            </a:extLst>
          </p:cNvPr>
          <p:cNvSpPr txBox="1"/>
          <p:nvPr/>
        </p:nvSpPr>
        <p:spPr>
          <a:xfrm>
            <a:off x="8059994" y="1788806"/>
            <a:ext cx="2890684" cy="4770537"/>
          </a:xfrm>
          <a:prstGeom prst="rect">
            <a:avLst/>
          </a:prstGeom>
          <a:noFill/>
        </p:spPr>
        <p:txBody>
          <a:bodyPr wrap="square" rtlCol="0">
            <a:spAutoFit/>
          </a:bodyPr>
          <a:lstStyle/>
          <a:p>
            <a:r>
              <a:rPr lang="en-US" altLang="zh-CN" sz="1600" b="1" dirty="0"/>
              <a:t>Orange (Cluster 1):</a:t>
            </a:r>
          </a:p>
          <a:p>
            <a:r>
              <a:rPr lang="en-US" altLang="zh-CN" sz="1600" dirty="0"/>
              <a:t>Lowest on both price-loyalty and service-amenity demands.</a:t>
            </a:r>
          </a:p>
          <a:p>
            <a:endParaRPr lang="en-US" altLang="zh-CN" sz="1600" dirty="0"/>
          </a:p>
          <a:p>
            <a:r>
              <a:rPr lang="en-US" altLang="zh-CN" sz="1600" b="1" dirty="0"/>
              <a:t>Dark Red (Cluster 2):</a:t>
            </a:r>
          </a:p>
          <a:p>
            <a:r>
              <a:rPr lang="en-US" altLang="zh-CN" sz="1600" dirty="0"/>
              <a:t>High price and loyalty, with equally high demands for service and amenities.2.	  </a:t>
            </a:r>
          </a:p>
          <a:p>
            <a:r>
              <a:rPr lang="en-US" altLang="zh-CN" sz="1600" b="1" dirty="0"/>
              <a:t>Pink (Cluster 3):</a:t>
            </a:r>
          </a:p>
          <a:p>
            <a:r>
              <a:rPr lang="en-US" altLang="zh-CN" sz="1600" dirty="0"/>
              <a:t>Focuses on experience (high on the vertical axis) with medium price and loyalty.</a:t>
            </a:r>
          </a:p>
          <a:p>
            <a:endParaRPr lang="en-US" altLang="zh-CN" sz="1600" dirty="0"/>
          </a:p>
          <a:p>
            <a:r>
              <a:rPr lang="en-US" altLang="zh-CN" sz="1600" b="1" dirty="0"/>
              <a:t>Yellow (Cluster 4):</a:t>
            </a:r>
          </a:p>
          <a:p>
            <a:r>
              <a:rPr lang="en-US" altLang="zh-CN" sz="1600" dirty="0"/>
              <a:t>Lowest demand for service and amenities but relatively high price and loyalty.4.	</a:t>
            </a:r>
            <a:endParaRPr lang="zh-CN" altLang="en-US" sz="1600" dirty="0"/>
          </a:p>
        </p:txBody>
      </p:sp>
    </p:spTree>
    <p:extLst>
      <p:ext uri="{BB962C8B-B14F-4D97-AF65-F5344CB8AC3E}">
        <p14:creationId xmlns:p14="http://schemas.microsoft.com/office/powerpoint/2010/main" val="3164041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99A83-64D4-2471-4707-4C778CECBC2A}"/>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316E249D-6981-0339-B582-211BC8A92DEA}"/>
              </a:ext>
            </a:extLst>
          </p:cNvPr>
          <p:cNvSpPr/>
          <p:nvPr/>
        </p:nvSpPr>
        <p:spPr>
          <a:xfrm>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60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B4601A8E-1BB5-C28E-353C-8E06F8BF485F}"/>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8CF18DA7-AE2A-054D-C91A-A46B5F40B46D}"/>
              </a:ext>
            </a:extLst>
          </p:cNvPr>
          <p:cNvSpPr txBox="1"/>
          <p:nvPr/>
        </p:nvSpPr>
        <p:spPr>
          <a:xfrm>
            <a:off x="43696" y="227452"/>
            <a:ext cx="8302388" cy="830997"/>
          </a:xfrm>
          <a:prstGeom prst="rect">
            <a:avLst/>
          </a:prstGeom>
          <a:noFill/>
        </p:spPr>
        <p:txBody>
          <a:bodyPr wrap="square" rtlCol="0">
            <a:spAutoFit/>
          </a:bodyPr>
          <a:lstStyle/>
          <a:p>
            <a:r>
              <a:rPr lang="en-US" altLang="zh-CN" sz="4800" dirty="0">
                <a:latin typeface="+mj-lt"/>
              </a:rPr>
              <a:t>Who are our Target Customers</a:t>
            </a:r>
            <a:endParaRPr lang="zh-CN" altLang="en-US" sz="4800" dirty="0">
              <a:latin typeface="+mj-lt"/>
            </a:endParaRPr>
          </a:p>
        </p:txBody>
      </p:sp>
      <p:sp>
        <p:nvSpPr>
          <p:cNvPr id="11" name="矩形 10">
            <a:extLst>
              <a:ext uri="{FF2B5EF4-FFF2-40B4-BE49-F238E27FC236}">
                <a16:creationId xmlns:a16="http://schemas.microsoft.com/office/drawing/2014/main" id="{A02B790D-41F4-7C47-89AB-8C6A9C44ECB0}"/>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F4B354CD-C133-5574-DBCF-4E2A9262D466}"/>
              </a:ext>
            </a:extLst>
          </p:cNvPr>
          <p:cNvSpPr/>
          <p:nvPr/>
        </p:nvSpPr>
        <p:spPr>
          <a:xfrm>
            <a:off x="602341" y="1328057"/>
            <a:ext cx="6538687" cy="5601736"/>
          </a:xfrm>
          <a:prstGeom prst="roundRect">
            <a:avLst/>
          </a:prstGeom>
          <a:blipFill dpi="0" rotWithShape="1">
            <a:blip r:embed="rId4">
              <a:alphaModFix amt="73000"/>
              <a:extLst>
                <a:ext uri="{BEBA8EAE-BF5A-486C-A8C5-ECC9F3942E4B}">
                  <a14:imgProps xmlns:a14="http://schemas.microsoft.com/office/drawing/2010/main">
                    <a14:imgLayer r:embed="rId5">
                      <a14:imgEffect>
                        <a14:sharpenSoften amount="68000"/>
                      </a14:imgEffect>
                      <a14:imgEffect>
                        <a14:saturation sat="0"/>
                      </a14:imgEffect>
                      <a14:imgEffect>
                        <a14:brightnessContrast bright="58000" contrast="48000"/>
                      </a14:imgEffect>
                    </a14:imgLayer>
                  </a14:imgProps>
                </a:ext>
              </a:extLst>
            </a:blip>
            <a:srcRect/>
            <a:stretch>
              <a:fillRect/>
            </a:stretch>
          </a:blipFill>
          <a:effectLst>
            <a:glow>
              <a:schemeClr val="accent1">
                <a:alpha val="40000"/>
              </a:schemeClr>
            </a:glow>
            <a:softEdge rad="88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54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F82DA-4089-E698-D9A0-30EA196C9F8C}"/>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609DE41C-0E98-409C-7BBF-535A48F432FD}"/>
              </a:ext>
            </a:extLst>
          </p:cNvPr>
          <p:cNvSpPr/>
          <p:nvPr/>
        </p:nvSpPr>
        <p:spPr>
          <a:xfrm rot="10800000">
            <a:off x="7429500" y="-1143000"/>
            <a:ext cx="10058400" cy="9582150"/>
          </a:xfrm>
          <a:custGeom>
            <a:avLst/>
            <a:gdLst>
              <a:gd name="connsiteX0" fmla="*/ 1330803 w 4009082"/>
              <a:gd name="connsiteY0" fmla="*/ 2732070 h 3990106"/>
              <a:gd name="connsiteX1" fmla="*/ 1442243 w 4009082"/>
              <a:gd name="connsiteY1" fmla="*/ 2823389 h 3990106"/>
              <a:gd name="connsiteX2" fmla="*/ 1851383 w 4009082"/>
              <a:gd name="connsiteY2" fmla="*/ 2982466 h 3990106"/>
              <a:gd name="connsiteX3" fmla="*/ 1943074 w 4009082"/>
              <a:gd name="connsiteY3" fmla="*/ 2989356 h 3990106"/>
              <a:gd name="connsiteX4" fmla="*/ 1943074 w 4009082"/>
              <a:gd name="connsiteY4" fmla="*/ 3990106 h 3990106"/>
              <a:gd name="connsiteX5" fmla="*/ 1824905 w 4009082"/>
              <a:gd name="connsiteY5" fmla="*/ 3984901 h 3990106"/>
              <a:gd name="connsiteX6" fmla="*/ 729467 w 4009082"/>
              <a:gd name="connsiteY6" fmla="*/ 3536641 h 3990106"/>
              <a:gd name="connsiteX7" fmla="*/ 607621 w 4009082"/>
              <a:gd name="connsiteY7" fmla="*/ 3426279 h 3990106"/>
              <a:gd name="connsiteX8" fmla="*/ 2685591 w 4009082"/>
              <a:gd name="connsiteY8" fmla="*/ 2726079 h 3990106"/>
              <a:gd name="connsiteX9" fmla="*/ 3379953 w 4009082"/>
              <a:gd name="connsiteY9" fmla="*/ 3445760 h 3990106"/>
              <a:gd name="connsiteX10" fmla="*/ 3279615 w 4009082"/>
              <a:gd name="connsiteY10" fmla="*/ 3536641 h 3990106"/>
              <a:gd name="connsiteX11" fmla="*/ 2184178 w 4009082"/>
              <a:gd name="connsiteY11" fmla="*/ 3984901 h 3990106"/>
              <a:gd name="connsiteX12" fmla="*/ 2080053 w 4009082"/>
              <a:gd name="connsiteY12" fmla="*/ 3989487 h 3990106"/>
              <a:gd name="connsiteX13" fmla="*/ 2080053 w 4009082"/>
              <a:gd name="connsiteY13" fmla="*/ 2988301 h 3990106"/>
              <a:gd name="connsiteX14" fmla="*/ 2157700 w 4009082"/>
              <a:gd name="connsiteY14" fmla="*/ 2982466 h 3990106"/>
              <a:gd name="connsiteX15" fmla="*/ 2566839 w 4009082"/>
              <a:gd name="connsiteY15" fmla="*/ 2823389 h 3990106"/>
              <a:gd name="connsiteX16" fmla="*/ 3008499 w 4009082"/>
              <a:gd name="connsiteY16" fmla="*/ 1960814 h 3990106"/>
              <a:gd name="connsiteX17" fmla="*/ 4007343 w 4009082"/>
              <a:gd name="connsiteY17" fmla="*/ 1960814 h 3990106"/>
              <a:gd name="connsiteX18" fmla="*/ 4009082 w 4009082"/>
              <a:gd name="connsiteY18" fmla="*/ 1995137 h 3990106"/>
              <a:gd name="connsiteX19" fmla="*/ 3551342 w 4009082"/>
              <a:gd name="connsiteY19" fmla="*/ 3265845 h 3990106"/>
              <a:gd name="connsiteX20" fmla="*/ 3478776 w 4009082"/>
              <a:gd name="connsiteY20" fmla="*/ 3345414 h 3990106"/>
              <a:gd name="connsiteX21" fmla="*/ 2781268 w 4009082"/>
              <a:gd name="connsiteY21" fmla="*/ 2622472 h 3990106"/>
              <a:gd name="connsiteX22" fmla="*/ 2838486 w 4009082"/>
              <a:gd name="connsiteY22" fmla="*/ 2553597 h 3990106"/>
              <a:gd name="connsiteX23" fmla="*/ 3010244 w 4009082"/>
              <a:gd name="connsiteY23" fmla="*/ 1995137 h 3990106"/>
              <a:gd name="connsiteX24" fmla="*/ 1739 w 4009082"/>
              <a:gd name="connsiteY24" fmla="*/ 1960814 h 3990106"/>
              <a:gd name="connsiteX25" fmla="*/ 1000583 w 4009082"/>
              <a:gd name="connsiteY25" fmla="*/ 1960814 h 3990106"/>
              <a:gd name="connsiteX26" fmla="*/ 998838 w 4009082"/>
              <a:gd name="connsiteY26" fmla="*/ 1995137 h 3990106"/>
              <a:gd name="connsiteX27" fmla="*/ 1170597 w 4009082"/>
              <a:gd name="connsiteY27" fmla="*/ 2553597 h 3990106"/>
              <a:gd name="connsiteX28" fmla="*/ 1258826 w 4009082"/>
              <a:gd name="connsiteY28" fmla="*/ 2659802 h 3990106"/>
              <a:gd name="connsiteX29" fmla="*/ 536979 w 4009082"/>
              <a:gd name="connsiteY29" fmla="*/ 3352731 h 3990106"/>
              <a:gd name="connsiteX30" fmla="*/ 457740 w 4009082"/>
              <a:gd name="connsiteY30" fmla="*/ 3265845 h 3990106"/>
              <a:gd name="connsiteX31" fmla="*/ 0 w 4009082"/>
              <a:gd name="connsiteY31" fmla="*/ 1995137 h 3990106"/>
              <a:gd name="connsiteX32" fmla="*/ 3492181 w 4009082"/>
              <a:gd name="connsiteY32" fmla="*/ 657280 h 3990106"/>
              <a:gd name="connsiteX33" fmla="*/ 3596308 w 4009082"/>
              <a:gd name="connsiteY33" fmla="*/ 780757 h 3990106"/>
              <a:gd name="connsiteX34" fmla="*/ 3998733 w 4009082"/>
              <a:gd name="connsiteY34" fmla="*/ 1790886 h 3990106"/>
              <a:gd name="connsiteX35" fmla="*/ 4002473 w 4009082"/>
              <a:gd name="connsiteY35" fmla="*/ 1864706 h 3990106"/>
              <a:gd name="connsiteX36" fmla="*/ 3000702 w 4009082"/>
              <a:gd name="connsiteY36" fmla="*/ 1864706 h 3990106"/>
              <a:gd name="connsiteX37" fmla="*/ 2989812 w 4009082"/>
              <a:gd name="connsiteY37" fmla="*/ 1793836 h 3990106"/>
              <a:gd name="connsiteX38" fmla="*/ 2864645 w 4009082"/>
              <a:gd name="connsiteY38" fmla="*/ 1477203 h 3990106"/>
              <a:gd name="connsiteX39" fmla="*/ 2770968 w 4009082"/>
              <a:gd name="connsiteY39" fmla="*/ 1349600 h 3990106"/>
              <a:gd name="connsiteX40" fmla="*/ 604037 w 4009082"/>
              <a:gd name="connsiteY40" fmla="*/ 568626 h 3990106"/>
              <a:gd name="connsiteX41" fmla="*/ 1298644 w 4009082"/>
              <a:gd name="connsiteY41" fmla="*/ 1288560 h 3990106"/>
              <a:gd name="connsiteX42" fmla="*/ 1244082 w 4009082"/>
              <a:gd name="connsiteY42" fmla="*/ 1341472 h 3990106"/>
              <a:gd name="connsiteX43" fmla="*/ 1019271 w 4009082"/>
              <a:gd name="connsiteY43" fmla="*/ 1793836 h 3990106"/>
              <a:gd name="connsiteX44" fmla="*/ 1008380 w 4009082"/>
              <a:gd name="connsiteY44" fmla="*/ 1864706 h 3990106"/>
              <a:gd name="connsiteX45" fmla="*/ 6609 w 4009082"/>
              <a:gd name="connsiteY45" fmla="*/ 1864706 h 3990106"/>
              <a:gd name="connsiteX46" fmla="*/ 10350 w 4009082"/>
              <a:gd name="connsiteY46" fmla="*/ 1790886 h 3990106"/>
              <a:gd name="connsiteX47" fmla="*/ 528859 w 4009082"/>
              <a:gd name="connsiteY47" fmla="*/ 643100 h 3990106"/>
              <a:gd name="connsiteX48" fmla="*/ 2080053 w 4009082"/>
              <a:gd name="connsiteY48" fmla="*/ 1024 h 3990106"/>
              <a:gd name="connsiteX49" fmla="*/ 2196847 w 4009082"/>
              <a:gd name="connsiteY49" fmla="*/ 6535 h 3990106"/>
              <a:gd name="connsiteX50" fmla="*/ 3352349 w 4009082"/>
              <a:gd name="connsiteY50" fmla="*/ 516421 h 3990106"/>
              <a:gd name="connsiteX51" fmla="*/ 3420907 w 4009082"/>
              <a:gd name="connsiteY51" fmla="*/ 584338 h 3990106"/>
              <a:gd name="connsiteX52" fmla="*/ 2698926 w 4009082"/>
              <a:gd name="connsiteY52" fmla="*/ 1277396 h 3990106"/>
              <a:gd name="connsiteX53" fmla="*/ 2644261 w 4009082"/>
              <a:gd name="connsiteY53" fmla="*/ 1224385 h 3990106"/>
              <a:gd name="connsiteX54" fmla="*/ 2182567 w 4009082"/>
              <a:gd name="connsiteY54" fmla="*/ 1011900 h 3990106"/>
              <a:gd name="connsiteX55" fmla="*/ 2080053 w 4009082"/>
              <a:gd name="connsiteY55" fmla="*/ 1002916 h 3990106"/>
              <a:gd name="connsiteX56" fmla="*/ 1943074 w 4009082"/>
              <a:gd name="connsiteY56" fmla="*/ 0 h 3990106"/>
              <a:gd name="connsiteX57" fmla="*/ 1943074 w 4009082"/>
              <a:gd name="connsiteY57" fmla="*/ 1000342 h 3990106"/>
              <a:gd name="connsiteX58" fmla="*/ 1870166 w 4009082"/>
              <a:gd name="connsiteY58" fmla="*/ 1005138 h 3990106"/>
              <a:gd name="connsiteX59" fmla="*/ 1503946 w 4009082"/>
              <a:gd name="connsiteY59" fmla="*/ 1128634 h 3990106"/>
              <a:gd name="connsiteX60" fmla="*/ 1405412 w 4009082"/>
              <a:gd name="connsiteY60" fmla="*/ 1196449 h 3990106"/>
              <a:gd name="connsiteX61" fmla="*/ 708212 w 4009082"/>
              <a:gd name="connsiteY61" fmla="*/ 473827 h 3990106"/>
              <a:gd name="connsiteX62" fmla="*/ 795568 w 4009082"/>
              <a:gd name="connsiteY62" fmla="*/ 401547 h 3990106"/>
              <a:gd name="connsiteX63" fmla="*/ 1836009 w 4009082"/>
              <a:gd name="connsiteY63" fmla="*/ 4422 h 399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009082" h="3990106">
                <a:moveTo>
                  <a:pt x="1330803" y="2732070"/>
                </a:moveTo>
                <a:lnTo>
                  <a:pt x="1442243" y="2823389"/>
                </a:lnTo>
                <a:cubicBezTo>
                  <a:pt x="1562627" y="2904163"/>
                  <a:pt x="1701566" y="2959731"/>
                  <a:pt x="1851383" y="2982466"/>
                </a:cubicBezTo>
                <a:lnTo>
                  <a:pt x="1943074" y="2989356"/>
                </a:lnTo>
                <a:lnTo>
                  <a:pt x="1943074" y="3990106"/>
                </a:lnTo>
                <a:lnTo>
                  <a:pt x="1824905" y="3984901"/>
                </a:lnTo>
                <a:cubicBezTo>
                  <a:pt x="1410666" y="3948237"/>
                  <a:pt x="1032657" y="3785999"/>
                  <a:pt x="729467" y="3536641"/>
                </a:cubicBezTo>
                <a:lnTo>
                  <a:pt x="607621" y="3426279"/>
                </a:lnTo>
                <a:close/>
                <a:moveTo>
                  <a:pt x="2685591" y="2726079"/>
                </a:moveTo>
                <a:lnTo>
                  <a:pt x="3379953" y="3445760"/>
                </a:lnTo>
                <a:lnTo>
                  <a:pt x="3279615" y="3536641"/>
                </a:lnTo>
                <a:cubicBezTo>
                  <a:pt x="2976425" y="3785999"/>
                  <a:pt x="2598417" y="3948237"/>
                  <a:pt x="2184178" y="3984901"/>
                </a:cubicBezTo>
                <a:lnTo>
                  <a:pt x="2080053" y="3989487"/>
                </a:lnTo>
                <a:lnTo>
                  <a:pt x="2080053" y="2988301"/>
                </a:lnTo>
                <a:lnTo>
                  <a:pt x="2157700" y="2982466"/>
                </a:lnTo>
                <a:cubicBezTo>
                  <a:pt x="2307517" y="2959731"/>
                  <a:pt x="2446456" y="2904163"/>
                  <a:pt x="2566839" y="2823389"/>
                </a:cubicBezTo>
                <a:close/>
                <a:moveTo>
                  <a:pt x="3008499" y="1960814"/>
                </a:moveTo>
                <a:lnTo>
                  <a:pt x="4007343" y="1960814"/>
                </a:lnTo>
                <a:lnTo>
                  <a:pt x="4009082" y="1995137"/>
                </a:lnTo>
                <a:cubicBezTo>
                  <a:pt x="4009082" y="2477825"/>
                  <a:pt x="3837302" y="2920528"/>
                  <a:pt x="3551342" y="3265845"/>
                </a:cubicBezTo>
                <a:lnTo>
                  <a:pt x="3478776" y="3345414"/>
                </a:lnTo>
                <a:lnTo>
                  <a:pt x="2781268" y="2622472"/>
                </a:lnTo>
                <a:lnTo>
                  <a:pt x="2838486" y="2553597"/>
                </a:lnTo>
                <a:cubicBezTo>
                  <a:pt x="2946925" y="2394181"/>
                  <a:pt x="3010244" y="2202003"/>
                  <a:pt x="3010244" y="1995137"/>
                </a:cubicBezTo>
                <a:close/>
                <a:moveTo>
                  <a:pt x="1739" y="1960814"/>
                </a:moveTo>
                <a:lnTo>
                  <a:pt x="1000583" y="1960814"/>
                </a:lnTo>
                <a:lnTo>
                  <a:pt x="998838" y="1995137"/>
                </a:lnTo>
                <a:cubicBezTo>
                  <a:pt x="998838" y="2202003"/>
                  <a:pt x="1062157" y="2394181"/>
                  <a:pt x="1170597" y="2553597"/>
                </a:cubicBezTo>
                <a:lnTo>
                  <a:pt x="1258826" y="2659802"/>
                </a:lnTo>
                <a:lnTo>
                  <a:pt x="536979" y="3352731"/>
                </a:lnTo>
                <a:lnTo>
                  <a:pt x="457740" y="3265845"/>
                </a:lnTo>
                <a:cubicBezTo>
                  <a:pt x="171781" y="2920528"/>
                  <a:pt x="0" y="2477825"/>
                  <a:pt x="0" y="1995137"/>
                </a:cubicBezTo>
                <a:close/>
                <a:moveTo>
                  <a:pt x="3492181" y="657280"/>
                </a:moveTo>
                <a:lnTo>
                  <a:pt x="3596308" y="780757"/>
                </a:lnTo>
                <a:cubicBezTo>
                  <a:pt x="3816134" y="1066495"/>
                  <a:pt x="3960238" y="1413134"/>
                  <a:pt x="3998733" y="1790886"/>
                </a:cubicBezTo>
                <a:lnTo>
                  <a:pt x="4002473" y="1864706"/>
                </a:lnTo>
                <a:lnTo>
                  <a:pt x="3000702" y="1864706"/>
                </a:lnTo>
                <a:lnTo>
                  <a:pt x="2989812" y="1793836"/>
                </a:lnTo>
                <a:cubicBezTo>
                  <a:pt x="2966367" y="1680048"/>
                  <a:pt x="2923441" y="1573308"/>
                  <a:pt x="2864645" y="1477203"/>
                </a:cubicBezTo>
                <a:lnTo>
                  <a:pt x="2770968" y="1349600"/>
                </a:lnTo>
                <a:close/>
                <a:moveTo>
                  <a:pt x="604037" y="568626"/>
                </a:moveTo>
                <a:lnTo>
                  <a:pt x="1298644" y="1288560"/>
                </a:lnTo>
                <a:lnTo>
                  <a:pt x="1244082" y="1341472"/>
                </a:lnTo>
                <a:cubicBezTo>
                  <a:pt x="1133439" y="1468330"/>
                  <a:pt x="1054438" y="1623154"/>
                  <a:pt x="1019271" y="1793836"/>
                </a:cubicBezTo>
                <a:lnTo>
                  <a:pt x="1008380" y="1864706"/>
                </a:lnTo>
                <a:lnTo>
                  <a:pt x="6609" y="1864706"/>
                </a:lnTo>
                <a:lnTo>
                  <a:pt x="10350" y="1790886"/>
                </a:lnTo>
                <a:cubicBezTo>
                  <a:pt x="55260" y="1350175"/>
                  <a:pt x="243917" y="951813"/>
                  <a:pt x="528859" y="643100"/>
                </a:cubicBezTo>
                <a:close/>
                <a:moveTo>
                  <a:pt x="2080053" y="1024"/>
                </a:moveTo>
                <a:lnTo>
                  <a:pt x="2196847" y="6535"/>
                </a:lnTo>
                <a:cubicBezTo>
                  <a:pt x="2639878" y="48559"/>
                  <a:pt x="3040866" y="234287"/>
                  <a:pt x="3352349" y="516421"/>
                </a:cubicBezTo>
                <a:lnTo>
                  <a:pt x="3420907" y="584338"/>
                </a:lnTo>
                <a:lnTo>
                  <a:pt x="2698926" y="1277396"/>
                </a:lnTo>
                <a:lnTo>
                  <a:pt x="2644261" y="1224385"/>
                </a:lnTo>
                <a:cubicBezTo>
                  <a:pt x="2513878" y="1117518"/>
                  <a:pt x="2355916" y="1042653"/>
                  <a:pt x="2182567" y="1011900"/>
                </a:cubicBezTo>
                <a:lnTo>
                  <a:pt x="2080053" y="1002916"/>
                </a:lnTo>
                <a:close/>
                <a:moveTo>
                  <a:pt x="1943074" y="0"/>
                </a:moveTo>
                <a:lnTo>
                  <a:pt x="1943074" y="1000342"/>
                </a:lnTo>
                <a:lnTo>
                  <a:pt x="1870166" y="1005138"/>
                </a:lnTo>
                <a:cubicBezTo>
                  <a:pt x="1738295" y="1022626"/>
                  <a:pt x="1614507" y="1065494"/>
                  <a:pt x="1503946" y="1128634"/>
                </a:cubicBezTo>
                <a:lnTo>
                  <a:pt x="1405412" y="1196449"/>
                </a:lnTo>
                <a:lnTo>
                  <a:pt x="708212" y="473827"/>
                </a:lnTo>
                <a:lnTo>
                  <a:pt x="795568" y="401547"/>
                </a:lnTo>
                <a:cubicBezTo>
                  <a:pt x="1089644" y="179626"/>
                  <a:pt x="1447056" y="36688"/>
                  <a:pt x="1836009" y="4422"/>
                </a:cubicBezTo>
                <a:close/>
              </a:path>
            </a:pathLst>
          </a:custGeom>
          <a:blipFill dpi="0" rotWithShape="1">
            <a:blip r:embed="rId3">
              <a:alphaModFix amt="66000"/>
            </a:blip>
            <a:srcRect/>
            <a:stretch>
              <a:fillRect/>
            </a:stretch>
          </a:blipFill>
          <a:ln>
            <a:noFill/>
          </a:ln>
          <a:effectLst>
            <a:outerShdw blurRad="508000" sx="102000" sy="102000" algn="ctr" rotWithShape="0">
              <a:prstClr val="black">
                <a:alpha val="7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 name="文本框 1">
            <a:extLst>
              <a:ext uri="{FF2B5EF4-FFF2-40B4-BE49-F238E27FC236}">
                <a16:creationId xmlns:a16="http://schemas.microsoft.com/office/drawing/2014/main" id="{86FC1448-EB58-2EDE-1701-D0C77D8575F5}"/>
              </a:ext>
            </a:extLst>
          </p:cNvPr>
          <p:cNvSpPr txBox="1"/>
          <p:nvPr/>
        </p:nvSpPr>
        <p:spPr>
          <a:xfrm>
            <a:off x="750277" y="1462266"/>
            <a:ext cx="4982752" cy="1200329"/>
          </a:xfrm>
          <a:prstGeom prst="rect">
            <a:avLst/>
          </a:prstGeom>
          <a:noFill/>
        </p:spPr>
        <p:txBody>
          <a:bodyPr wrap="square" rtlCol="0">
            <a:spAutoFit/>
          </a:bodyPr>
          <a:lstStyle/>
          <a:p>
            <a:pPr marL="800100" lvl="1" indent="-342900">
              <a:buFont typeface="Arial" panose="020B0604020202020204" pitchFamily="34" charset="0"/>
              <a:buChar char="•"/>
            </a:pPr>
            <a:endParaRPr lang="en-US" altLang="zh-CN" b="1" dirty="0">
              <a:solidFill>
                <a:schemeClr val="bg1"/>
              </a:solidFill>
            </a:endParaRPr>
          </a:p>
          <a:p>
            <a:pPr marL="342900" indent="-342900">
              <a:buFont typeface="Arial" panose="020B0604020202020204" pitchFamily="34" charset="0"/>
              <a:buChar char="•"/>
            </a:pPr>
            <a:endParaRPr lang="en-US" altLang="zh-CN" b="1" dirty="0">
              <a:solidFill>
                <a:schemeClr val="bg1"/>
              </a:solidFill>
            </a:endParaRPr>
          </a:p>
          <a:p>
            <a:pPr marL="742950" lvl="1" indent="-285750">
              <a:buFont typeface="Arial" panose="020B0604020202020204" pitchFamily="34" charset="0"/>
              <a:buChar char="•"/>
            </a:pPr>
            <a:endParaRPr lang="en-US" altLang="zh-CN" b="1" dirty="0">
              <a:solidFill>
                <a:schemeClr val="bg1"/>
              </a:solidFill>
            </a:endParaRPr>
          </a:p>
          <a:p>
            <a:endParaRPr lang="zh-CN" altLang="en-US" b="1" dirty="0">
              <a:solidFill>
                <a:schemeClr val="bg1"/>
              </a:solidFill>
            </a:endParaRPr>
          </a:p>
        </p:txBody>
      </p:sp>
      <p:sp>
        <p:nvSpPr>
          <p:cNvPr id="3" name="文本框 2">
            <a:extLst>
              <a:ext uri="{FF2B5EF4-FFF2-40B4-BE49-F238E27FC236}">
                <a16:creationId xmlns:a16="http://schemas.microsoft.com/office/drawing/2014/main" id="{9A78EEC7-F76C-2AD1-A4F0-288ACAF62905}"/>
              </a:ext>
            </a:extLst>
          </p:cNvPr>
          <p:cNvSpPr txBox="1"/>
          <p:nvPr/>
        </p:nvSpPr>
        <p:spPr>
          <a:xfrm>
            <a:off x="43696" y="227452"/>
            <a:ext cx="8302388" cy="830997"/>
          </a:xfrm>
          <a:prstGeom prst="rect">
            <a:avLst/>
          </a:prstGeom>
          <a:noFill/>
        </p:spPr>
        <p:txBody>
          <a:bodyPr wrap="square" rtlCol="0">
            <a:spAutoFit/>
          </a:bodyPr>
          <a:lstStyle/>
          <a:p>
            <a:r>
              <a:rPr lang="en-US" altLang="zh-CN" sz="4800" dirty="0">
                <a:latin typeface="+mj-lt"/>
              </a:rPr>
              <a:t>Product</a:t>
            </a:r>
            <a:endParaRPr lang="zh-CN" altLang="en-US" sz="4800" dirty="0">
              <a:latin typeface="+mj-lt"/>
            </a:endParaRPr>
          </a:p>
        </p:txBody>
      </p:sp>
      <p:sp>
        <p:nvSpPr>
          <p:cNvPr id="11" name="矩形 10">
            <a:extLst>
              <a:ext uri="{FF2B5EF4-FFF2-40B4-BE49-F238E27FC236}">
                <a16:creationId xmlns:a16="http://schemas.microsoft.com/office/drawing/2014/main" id="{7E043272-8D78-9A87-5242-C7FCAD1E3EAE}"/>
              </a:ext>
            </a:extLst>
          </p:cNvPr>
          <p:cNvSpPr/>
          <p:nvPr/>
        </p:nvSpPr>
        <p:spPr>
          <a:xfrm>
            <a:off x="0" y="1084922"/>
            <a:ext cx="12643965" cy="5844871"/>
          </a:xfrm>
          <a:prstGeom prst="rect">
            <a:avLst/>
          </a:prstGeom>
          <a:blipFill dpi="0" rotWithShape="1">
            <a:blip r:embed="rId3">
              <a:alphaModFix amt="5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Content Placeholder 4" descr="A screenshot of a graph&#10;&#10;Description automatically generated">
            <a:extLst>
              <a:ext uri="{FF2B5EF4-FFF2-40B4-BE49-F238E27FC236}">
                <a16:creationId xmlns:a16="http://schemas.microsoft.com/office/drawing/2014/main" id="{A50C5EDE-4A94-63A1-C92C-5CA4F45240D2}"/>
              </a:ext>
            </a:extLst>
          </p:cNvPr>
          <p:cNvPicPr>
            <a:picLocks noGrp="1" noChangeAspect="1"/>
          </p:cNvPicPr>
          <p:nvPr/>
        </p:nvPicPr>
        <p:blipFill>
          <a:blip r:embed="rId4"/>
          <a:stretch>
            <a:fillRect/>
          </a:stretch>
        </p:blipFill>
        <p:spPr>
          <a:xfrm>
            <a:off x="284498" y="1313543"/>
            <a:ext cx="7145002" cy="5467302"/>
          </a:xfrm>
          <a:prstGeom prst="rect">
            <a:avLst/>
          </a:prstGeom>
          <a:effectLst>
            <a:softEdge rad="50800"/>
          </a:effectLst>
        </p:spPr>
      </p:pic>
    </p:spTree>
    <p:extLst>
      <p:ext uri="{BB962C8B-B14F-4D97-AF65-F5344CB8AC3E}">
        <p14:creationId xmlns:p14="http://schemas.microsoft.com/office/powerpoint/2010/main" val="208635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b60acdc-1584-491f-bcf0-4b0c86ee06f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F5FB60A2146547BF7609FDCAC3FEC6" ma:contentTypeVersion="6" ma:contentTypeDescription="Create a new document." ma:contentTypeScope="" ma:versionID="1b30597ad6b0438c1960731985145256">
  <xsd:schema xmlns:xsd="http://www.w3.org/2001/XMLSchema" xmlns:xs="http://www.w3.org/2001/XMLSchema" xmlns:p="http://schemas.microsoft.com/office/2006/metadata/properties" xmlns:ns3="1b60acdc-1584-491f-bcf0-4b0c86ee06fb" targetNamespace="http://schemas.microsoft.com/office/2006/metadata/properties" ma:root="true" ma:fieldsID="c4b479d8e20d24eefda49a94435f7e38" ns3:_="">
    <xsd:import namespace="1b60acdc-1584-491f-bcf0-4b0c86ee06f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60acdc-1584-491f-bcf0-4b0c86ee06f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FA7FC-011C-4836-BF47-53F9E3C95CB4}">
  <ds:schemaRefs>
    <ds:schemaRef ds:uri="1b60acdc-1584-491f-bcf0-4b0c86ee06fb"/>
    <ds:schemaRef ds:uri="http://purl.org/dc/elements/1.1/"/>
    <ds:schemaRef ds:uri="http://schemas.microsoft.com/office/2006/metadata/properties"/>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4FE0676-0E5E-44C0-8682-6D762F8AB458}">
  <ds:schemaRefs>
    <ds:schemaRef ds:uri="http://schemas.microsoft.com/sharepoint/v3/contenttype/forms"/>
  </ds:schemaRefs>
</ds:datastoreItem>
</file>

<file path=customXml/itemProps3.xml><?xml version="1.0" encoding="utf-8"?>
<ds:datastoreItem xmlns:ds="http://schemas.openxmlformats.org/officeDocument/2006/customXml" ds:itemID="{FC56A74E-0409-4C1A-8D11-A082D1ED31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60acdc-1584-491f-bcf0-4b0c86ee06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793</TotalTime>
  <Words>4087</Words>
  <Application>Microsoft Macintosh PowerPoint</Application>
  <PresentationFormat>宽屏</PresentationFormat>
  <Paragraphs>329</Paragraphs>
  <Slides>18</Slides>
  <Notes>13</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Aptos</vt:lpstr>
      <vt:lpstr>Aptos Display</vt:lpstr>
      <vt:lpstr>Arial</vt:lpstr>
      <vt:lpstr>Montserrat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管硕萌</dc:creator>
  <cp:lastModifiedBy>文馨 梁</cp:lastModifiedBy>
  <cp:revision>23</cp:revision>
  <dcterms:created xsi:type="dcterms:W3CDTF">2024-11-21T14:25:45Z</dcterms:created>
  <dcterms:modified xsi:type="dcterms:W3CDTF">2024-12-04T16:45:39Z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0x0101001CF5FB60A2146547BF7609FDCAC3FEC6</vt:lpwstr>
  </property>
</Properties>
</file>